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2" r:id="rId39"/>
    <p:sldId id="293" r:id="rId40"/>
    <p:sldId id="295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FB927-F51B-4A83-9F8B-FEDA9B830406}" v="61" dt="2023-10-21T14:21:35.148"/>
    <p1510:client id="{AAF10809-E86A-42B9-AE20-E9806EA21D30}" v="2098" dt="2023-10-21T17:25:36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30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25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61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473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5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4996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0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8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52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5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1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56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1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440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flickr.com/photos/bods/1503917097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brewminate.com/populism-from-left-to-righ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en.wikipedia.org/wiki/File:Physical_Political_World_Map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netnattharika.wordpress.com/history/%E0%B9%80%E0%B8%A3%E0%B8%B7%E0%B9%88%E0%B8%AD%E0%B8%87%E0%B8%99%E0%B9%88%E0%B8%B2%E0%B8%A3%E0%B8%B9%E0%B9%89%E0%B9%80%E0%B8%81%E0%B8%B5%E0%B9%88%E0%B8%A2%E0%B8%A7%E0%B8%81%E0%B8%B1%E0%B8%9A%E0%B8%98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courses.lumenlearning.com/ushistory2ay/chapter/america-enters-the-war-2/" TargetMode="External"/><Relationship Id="rId4" Type="http://schemas.openxmlformats.org/officeDocument/2006/relationships/image" Target="../media/image16.jpeg"/><Relationship Id="rId9" Type="http://schemas.openxmlformats.org/officeDocument/2006/relationships/hyperlink" Target="https://creativecommons.org/licenses/by-nc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misteriosmundial.blogspot.com/2017/04/veja-o-assustador-grafico-do-relogio-do.html" TargetMode="Externa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flickr.com/photos/grand_canyon_nps/4690626735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j-ekman.deviantart.com/art/Footsteps-192398406" TargetMode="Externa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middleeastmonitor.com/20200619-portrait-of-ottoman-sultan-to-be-auctioned-in-lond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ww.practicapoetica.com/adventist-poetry-and-hymns/songs-of-hope-and-trust/early-advent-text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tr.wikipedia.org/wiki/Dosya:Ottoman_Empire_in_Asia_since_1792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michellesmirror.com/2017/08/prepare-to-be-amazed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hyperlink" Target="https://fabiusmaximus.com/2017/07/15/martin-van-creveld-middle-east-is-disaster-area/" TargetMode="Externa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sudhanvaprasad.blogspot.com/2017/05/two-week-holiday-in-turkey-and-greece.html" TargetMode="Externa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en.kremlin.ru/events/president/news/62936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echoofrestorationtruths.blogspot.com/2015/02/who-are-redeemed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://hellasfrappe.blogspot.com/2012/10/provocation-davutoglu-leaves-and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flickr.com/photos/syriafreedom/8309873355/in/photostream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idstch.com/military/army/china-test-magnetized-plasma-artillery-can-travel-hypersonic-speeds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wikitravel.org/wiki/zh/index.php?title=Image:Map_of_Middle_East.png&amp;amp;variant=zh-tw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ikitravel.org/shared/File:Israel_map.pn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ikitravel.org/shared/File:Israel_map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ulricleprovost.deviantart.com/art/Armageddon-199225801" TargetMode="Externa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ertozer.blogspot.com/2015/04/fotos-y-frases-de-river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meditacionesdiarias.com/2015/10/the-second-coming-of-christ-ou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61278305@N00/7594236666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j-ekman.deviantart.com/art/Footsteps-192398406" TargetMode="Externa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circle with black arrow on it&#10;&#10;Description automatically generated">
            <a:extLst>
              <a:ext uri="{FF2B5EF4-FFF2-40B4-BE49-F238E27FC236}">
                <a16:creationId xmlns:a16="http://schemas.microsoft.com/office/drawing/2014/main" id="{FDC0EECC-1658-9CBA-3F14-AB503D5A95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40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2320" y="1569156"/>
            <a:ext cx="4120471" cy="2524945"/>
          </a:xfrm>
        </p:spPr>
        <p:txBody>
          <a:bodyPr>
            <a:normAutofit/>
          </a:bodyPr>
          <a:lstStyle/>
          <a:p>
            <a:r>
              <a:rPr lang="en-US" sz="6000">
                <a:cs typeface="Calibri Light"/>
              </a:rPr>
              <a:t>Waymarks</a:t>
            </a:r>
            <a:endParaRPr lang="en-US" sz="6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282C4-6422-9CFA-A37F-CBBD596E8544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961B61-03D2-49E9-BD4B-B3A93E5A2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19563D-93CB-4148-9B1C-AB39FA11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pic>
        <p:nvPicPr>
          <p:cNvPr id="4" name="Picture 3" descr="Free Images : watch, hand, number, hour, analog, alarm clock, scale, decor, circle, clock face ...">
            <a:extLst>
              <a:ext uri="{FF2B5EF4-FFF2-40B4-BE49-F238E27FC236}">
                <a16:creationId xmlns:a16="http://schemas.microsoft.com/office/drawing/2014/main" id="{F62C98F9-4DE2-18E1-1318-C9963AFFA7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AF3458-709F-4682-8E3C-FA8FECC8E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35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0AD06-0726-E3AC-EEA6-B233D8AA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75" y="3080238"/>
            <a:ext cx="8688999" cy="249472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/>
              <a:t>Ten Kings that would arise and for one hour</a:t>
            </a:r>
            <a:br>
              <a:rPr lang="en-US"/>
            </a:br>
            <a:r>
              <a:rPr lang="en-US"/>
              <a:t>give their power and strength to the wicked people of this earth... </a:t>
            </a:r>
            <a:br>
              <a:rPr lang="en-US">
                <a:cs typeface="Calibri Light"/>
              </a:rPr>
            </a:br>
            <a:br>
              <a:rPr lang="en-US"/>
            </a:br>
            <a:r>
              <a:rPr lang="en-US"/>
              <a:t>Rev 17:12,13</a:t>
            </a:r>
          </a:p>
        </p:txBody>
      </p:sp>
    </p:spTree>
    <p:extLst>
      <p:ext uri="{BB962C8B-B14F-4D97-AF65-F5344CB8AC3E}">
        <p14:creationId xmlns:p14="http://schemas.microsoft.com/office/powerpoint/2010/main" val="3218469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23440-69D0-AEBA-D417-83B22CF35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The rise of National Populism;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934F6-9FAE-D6BE-AF21-03CE95D82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643836"/>
            <a:ext cx="10131425" cy="4254825"/>
          </a:xfrm>
        </p:spPr>
        <p:txBody>
          <a:bodyPr>
            <a:normAutofit/>
          </a:bodyPr>
          <a:lstStyle/>
          <a:p>
            <a:r>
              <a:rPr lang="en" sz="3600">
                <a:ea typeface="+mn-lt"/>
                <a:cs typeface="+mn-lt"/>
              </a:rPr>
              <a:t>Right-wing populism, also called national populism and right-wing nationalism, is a political ideology that combines right-wing politics and </a:t>
            </a:r>
            <a:r>
              <a:rPr lang="en" sz="3600" u="sng">
                <a:ea typeface="+mn-lt"/>
                <a:cs typeface="+mn-lt"/>
              </a:rPr>
              <a:t>populist</a:t>
            </a:r>
            <a:r>
              <a:rPr lang="en" sz="3600">
                <a:ea typeface="+mn-lt"/>
                <a:cs typeface="+mn-lt"/>
              </a:rPr>
              <a:t> rhetoric and themes. Its rhetoric employs anti-elitist sentiments, </a:t>
            </a:r>
            <a:r>
              <a:rPr lang="en" sz="3600" u="sng">
                <a:ea typeface="+mn-lt"/>
                <a:cs typeface="+mn-lt"/>
              </a:rPr>
              <a:t>opposition to the Establishment</a:t>
            </a:r>
            <a:r>
              <a:rPr lang="en" sz="3600">
                <a:ea typeface="+mn-lt"/>
                <a:cs typeface="+mn-lt"/>
              </a:rPr>
              <a:t>, and speaking [Governing] ... for the "common people".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38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large crowd of people&#10;&#10;Description automatically generated">
            <a:extLst>
              <a:ext uri="{FF2B5EF4-FFF2-40B4-BE49-F238E27FC236}">
                <a16:creationId xmlns:a16="http://schemas.microsoft.com/office/drawing/2014/main" id="{DBF77A1C-8057-BD6E-8B76-0A9F07798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E203C-426E-CA09-9FD8-10B5F769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Headline; "National Populism sweeps the world"</a:t>
            </a:r>
            <a:endParaRPr lang="en-US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D2A5DB2-9D7E-D6A3-DCA8-A419FA39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cs typeface="Calibri"/>
              </a:rPr>
              <a:t>Countries with Populist Political powers surging to power; A 9by no means complete) list: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25420-5BDF-7982-9390-566C7DE6AB87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197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189C00ED-BFDD-7AC0-6FAA-15DCD678C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CB689-D919-366C-5A58-3E1E80F67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300" y="1457254"/>
            <a:ext cx="9915624" cy="611490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>
                <a:cs typeface="Calibri"/>
              </a:rPr>
              <a:t>New </a:t>
            </a:r>
            <a:r>
              <a:rPr lang="en-US" sz="3200" err="1">
                <a:cs typeface="Calibri"/>
              </a:rPr>
              <a:t>zealand</a:t>
            </a:r>
            <a:endParaRPr lang="en-US" sz="3200">
              <a:cs typeface="Calibri"/>
            </a:endParaRP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Australia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Germany (AFD)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Netherlands (BBB)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Italy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France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Luxembourg</a:t>
            </a:r>
          </a:p>
          <a:p>
            <a:pPr>
              <a:buClr>
                <a:srgbClr val="FFFFFF"/>
              </a:buClr>
            </a:pPr>
            <a:r>
              <a:rPr lang="en-US" sz="3200">
                <a:cs typeface="Calibri"/>
              </a:rPr>
              <a:t>Canada</a:t>
            </a:r>
          </a:p>
          <a:p>
            <a:pPr marL="0" indent="0">
              <a:buClr>
                <a:srgbClr val="FFFFFF"/>
              </a:buClr>
              <a:buNone/>
            </a:pPr>
            <a:endParaRPr lang="en-US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E9816-334D-523E-4BD1-0AA6E48E9158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219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 descr="A group of people marching with flags&#10;&#10;Description automatically generated">
            <a:extLst>
              <a:ext uri="{FF2B5EF4-FFF2-40B4-BE49-F238E27FC236}">
                <a16:creationId xmlns:a16="http://schemas.microsoft.com/office/drawing/2014/main" id="{9695A8CC-C231-0EA5-53A6-D3B280AB28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599" r="19578" b="1"/>
          <a:stretch/>
        </p:blipFill>
        <p:spPr>
          <a:xfrm>
            <a:off x="2059997" y="975"/>
            <a:ext cx="8041842" cy="6858000"/>
          </a:xfrm>
          <a:prstGeom prst="rect">
            <a:avLst/>
          </a:prstGeom>
        </p:spPr>
      </p:pic>
      <p:pic>
        <p:nvPicPr>
          <p:cNvPr id="7" name="Picture 6" descr="A close-up of a flag&#10;&#10;Description automatically generated">
            <a:extLst>
              <a:ext uri="{FF2B5EF4-FFF2-40B4-BE49-F238E27FC236}">
                <a16:creationId xmlns:a16="http://schemas.microsoft.com/office/drawing/2014/main" id="{220DB378-7EDB-B7D5-F07B-287418CF3B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16974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6090347" y="706999"/>
                </a:moveTo>
                <a:cubicBezTo>
                  <a:pt x="4588386" y="706999"/>
                  <a:pt x="3370806" y="1924579"/>
                  <a:pt x="3370806" y="3426541"/>
                </a:cubicBezTo>
                <a:cubicBezTo>
                  <a:pt x="3370806" y="4928503"/>
                  <a:pt x="4588386" y="6146083"/>
                  <a:pt x="6090347" y="6146083"/>
                </a:cubicBezTo>
                <a:cubicBezTo>
                  <a:pt x="7592308" y="6146083"/>
                  <a:pt x="8809888" y="4928503"/>
                  <a:pt x="8809888" y="3426541"/>
                </a:cubicBezTo>
                <a:cubicBezTo>
                  <a:pt x="8809888" y="1924579"/>
                  <a:pt x="7592308" y="706999"/>
                  <a:pt x="6090347" y="706999"/>
                </a:cubicBezTo>
                <a:close/>
                <a:moveTo>
                  <a:pt x="6082303" y="247854"/>
                </a:moveTo>
                <a:cubicBezTo>
                  <a:pt x="7836802" y="247854"/>
                  <a:pt x="9259104" y="1671227"/>
                  <a:pt x="9259104" y="3427045"/>
                </a:cubicBezTo>
                <a:cubicBezTo>
                  <a:pt x="9259104" y="5182864"/>
                  <a:pt x="7836802" y="6606237"/>
                  <a:pt x="6082303" y="6606237"/>
                </a:cubicBezTo>
                <a:cubicBezTo>
                  <a:pt x="4327804" y="6606237"/>
                  <a:pt x="2905501" y="5182864"/>
                  <a:pt x="2905501" y="3427045"/>
                </a:cubicBezTo>
                <a:cubicBezTo>
                  <a:pt x="2905501" y="1671227"/>
                  <a:pt x="4327804" y="247854"/>
                  <a:pt x="6082303" y="247854"/>
                </a:cubicBezTo>
                <a:close/>
                <a:moveTo>
                  <a:pt x="7947654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7923439" y="6858000"/>
                </a:lnTo>
                <a:lnTo>
                  <a:pt x="7938929" y="6850061"/>
                </a:lnTo>
                <a:cubicBezTo>
                  <a:pt x="9153123" y="6189975"/>
                  <a:pt x="9977382" y="4902578"/>
                  <a:pt x="9977382" y="3422520"/>
                </a:cubicBezTo>
                <a:cubicBezTo>
                  <a:pt x="9977382" y="2009738"/>
                  <a:pt x="9226353" y="772500"/>
                  <a:pt x="8102044" y="88839"/>
                </a:cubicBezTo>
                <a:close/>
                <a:moveTo>
                  <a:pt x="0" y="0"/>
                </a:moveTo>
                <a:lnTo>
                  <a:pt x="4216953" y="0"/>
                </a:lnTo>
                <a:lnTo>
                  <a:pt x="4062563" y="88839"/>
                </a:lnTo>
                <a:cubicBezTo>
                  <a:pt x="2938253" y="772500"/>
                  <a:pt x="2187224" y="2009738"/>
                  <a:pt x="2187224" y="3422520"/>
                </a:cubicBezTo>
                <a:cubicBezTo>
                  <a:pt x="2187224" y="4902578"/>
                  <a:pt x="3011483" y="6189975"/>
                  <a:pt x="4225677" y="6850061"/>
                </a:cubicBezTo>
                <a:lnTo>
                  <a:pt x="4241167" y="6858000"/>
                </a:lnTo>
                <a:lnTo>
                  <a:pt x="0" y="6858000"/>
                </a:lnTo>
                <a:close/>
              </a:path>
            </a:pathLst>
          </a:custGeom>
          <a:ln w="60325" cmpd="dbl">
            <a:solidFill>
              <a:schemeClr val="tx1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19C7F06A-1310-42E3-8232-1082DC792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5" y="0"/>
            <a:ext cx="12188825" cy="6856214"/>
          </a:xfrm>
          <a:prstGeom prst="rect">
            <a:avLst/>
          </a:prstGeom>
        </p:spPr>
      </p:pic>
      <p:sp>
        <p:nvSpPr>
          <p:cNvPr id="100" name="Rounded Rectangle 6">
            <a:extLst>
              <a:ext uri="{FF2B5EF4-FFF2-40B4-BE49-F238E27FC236}">
                <a16:creationId xmlns:a16="http://schemas.microsoft.com/office/drawing/2014/main" id="{185F813D-FC7D-4AAE-A980-A379292C4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oundRect">
            <a:avLst>
              <a:gd name="adj" fmla="val 8234"/>
            </a:avLst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88D9A2-CF2B-D40A-872F-C733B7271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502" y="1551935"/>
            <a:ext cx="8354484" cy="14730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And....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3B773-403E-5833-4C9B-618FDA54D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898" y="3264194"/>
            <a:ext cx="8354484" cy="8035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 cap="all"/>
              <a:t>The United States of America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D25D8-D1F2-7824-BF50-3A4D46BCB8FF}"/>
              </a:ext>
            </a:extLst>
          </p:cNvPr>
          <p:cNvSpPr txBox="1"/>
          <p:nvPr/>
        </p:nvSpPr>
        <p:spPr>
          <a:xfrm>
            <a:off x="7780371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D39A5-ADCE-434B-F510-95647EEF1DBB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34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 descr="A clock with a world map&#10;&#10;Description automatically generated">
            <a:extLst>
              <a:ext uri="{FF2B5EF4-FFF2-40B4-BE49-F238E27FC236}">
                <a16:creationId xmlns:a16="http://schemas.microsoft.com/office/drawing/2014/main" id="{142A22DA-F8D2-6FCB-E979-DD4743A3DF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111" r="1" b="1"/>
          <a:stretch/>
        </p:blipFill>
        <p:spPr>
          <a:xfrm>
            <a:off x="-9749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6834E3-6653-672A-ACD5-8B538849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1486" y="1836616"/>
            <a:ext cx="4494254" cy="398193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/>
              <a:t>According to revelation 17, The Rise of populist political powers, signals the arrival of earths last hour!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F989D-D446-08EA-ED23-FDACB3A6E8B5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6CD7-0EE0-EF67-F407-F71004894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0447"/>
            <a:ext cx="10131425" cy="1153420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Watch!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91D98-AE57-8ECD-44E8-216CB024D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59991"/>
            <a:ext cx="10131425" cy="4831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Take ye heed, watch and pray: for ye know not when the time is.</a:t>
            </a:r>
            <a:endParaRPr lang="en-US" sz="360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3600">
                <a:ea typeface="+mn-lt"/>
                <a:cs typeface="+mn-lt"/>
              </a:rPr>
              <a:t>For the Son of Man is as a man taking a far journey, who left his house, and gave authority to his servants, and to every man his work, and commanded the porter to watch...</a:t>
            </a:r>
            <a:endParaRPr lang="en-US" sz="3600">
              <a:cs typeface="Calibri" panose="020F0502020204030204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161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tone tower on a cliff&#10;&#10;Description automatically generated">
            <a:extLst>
              <a:ext uri="{FF2B5EF4-FFF2-40B4-BE49-F238E27FC236}">
                <a16:creationId xmlns:a16="http://schemas.microsoft.com/office/drawing/2014/main" id="{7CEF9A9A-99C2-7EE7-726F-F0411DF32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907" b="110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FC53F-E800-5D69-3F75-AAF75D6EF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8452"/>
            <a:ext cx="7200656" cy="56127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prstClr val="white"/>
              </a:buClr>
              <a:buNone/>
            </a:pPr>
            <a:r>
              <a:rPr lang="en-US" sz="3600">
                <a:ea typeface="+mn-lt"/>
                <a:cs typeface="+mn-lt"/>
              </a:rPr>
              <a:t>     ...Watch ye therefore: for ye know not when the master of the house cometh, at even, or at midnight, or at the cockcrowing, or in the morning:</a:t>
            </a:r>
          </a:p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Lest coming suddenly he find you sleeping.</a:t>
            </a:r>
            <a:endParaRPr lang="en-US" sz="3600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3600" baseline="30000">
                <a:ea typeface="+mn-lt"/>
                <a:cs typeface="+mn-lt"/>
              </a:rPr>
              <a:t> </a:t>
            </a:r>
            <a:r>
              <a:rPr lang="en-US" sz="3600">
                <a:ea typeface="+mn-lt"/>
                <a:cs typeface="+mn-lt"/>
              </a:rPr>
              <a:t>And what I say unto you I say unto all, Watch</a:t>
            </a:r>
            <a:endParaRPr lang="en-US" sz="3600">
              <a:cs typeface="Calibri"/>
            </a:endParaRPr>
          </a:p>
          <a:p>
            <a:pPr>
              <a:buClr>
                <a:srgbClr val="FFFFFF"/>
              </a:buClr>
            </a:pPr>
            <a:endParaRPr lang="en-US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FC2C4C-393B-DB29-ABAC-ABB7E78CEDE5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593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Content Placeholder 3" descr="A foot prints in the snow&#10;&#10;Description automatically generated">
            <a:extLst>
              <a:ext uri="{FF2B5EF4-FFF2-40B4-BE49-F238E27FC236}">
                <a16:creationId xmlns:a16="http://schemas.microsoft.com/office/drawing/2014/main" id="{6FFDB1B7-7E6D-46AE-855E-B59689479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91" t="8351" b="150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77D518-F4E1-E2B4-00C8-24F457E7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170" y="109279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/>
              <a:t>Waypoint 2: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93A979-F392-3164-CB9E-37655C90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19" y="3664096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800" cap="all"/>
              <a:t>Daniel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B64D6-C5F9-630C-E662-4F3964821B07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1534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ainting of a person wearing a turban&#10;&#10;Description automatically generated">
            <a:extLst>
              <a:ext uri="{FF2B5EF4-FFF2-40B4-BE49-F238E27FC236}">
                <a16:creationId xmlns:a16="http://schemas.microsoft.com/office/drawing/2014/main" id="{55F50263-7C4D-7869-4889-76B9C0926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1984" b="37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F50965-D613-475E-3E12-471B89CD7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sz="5400">
                <a:cs typeface="Calibri Light"/>
              </a:rPr>
              <a:t>The king of the north</a:t>
            </a:r>
            <a:endParaRPr lang="en-US" sz="54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F51C10-7A13-2C7F-71C3-C86400308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>
                <a:cs typeface="Calibri"/>
              </a:rPr>
              <a:t>Daniel 11:45;</a:t>
            </a:r>
            <a:endParaRPr lang="en-US"/>
          </a:p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"And he shall plant the tabernacles of his palace between the seas in the glorious holy mountain; yet he shall come to his end, and none shall help him".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663969-DEA0-F6AD-E330-ED0006EDEC08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76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oster Silhouette Crowing Sunrise Free Stock Photo - Public Domain Pictures">
            <a:extLst>
              <a:ext uri="{FF2B5EF4-FFF2-40B4-BE49-F238E27FC236}">
                <a16:creationId xmlns:a16="http://schemas.microsoft.com/office/drawing/2014/main" id="{E1D6075F-0338-F421-518A-ACF3C5AB5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79EBD-5AEC-16BD-D211-F908F259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838200"/>
            <a:ext cx="9437159" cy="1227667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Dawning of the morning</a:t>
            </a:r>
            <a:endParaRPr lang="en-US" sz="48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29FA1E-F2D0-6414-2788-5D20040C9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2006601"/>
            <a:ext cx="9437159" cy="3784600"/>
          </a:xfrm>
        </p:spPr>
        <p:txBody>
          <a:bodyPr>
            <a:normAutofit/>
          </a:bodyPr>
          <a:lstStyle/>
          <a:p>
            <a:r>
              <a:rPr lang="en" sz="3200">
                <a:ea typeface="+mn-lt"/>
                <a:cs typeface="+mn-lt"/>
              </a:rPr>
              <a:t>And that, knowing the time, that now it is high time to awake out of sleep: for now is our salvation nearer than when we believed. The night is far spent, the day is at hand: let us therefore cast off the works of darkness, and let us put on the </a:t>
            </a:r>
            <a:r>
              <a:rPr lang="en" sz="3200" err="1">
                <a:ea typeface="+mn-lt"/>
                <a:cs typeface="+mn-lt"/>
              </a:rPr>
              <a:t>armour</a:t>
            </a:r>
            <a:r>
              <a:rPr lang="en" sz="3200">
                <a:ea typeface="+mn-lt"/>
                <a:cs typeface="+mn-lt"/>
              </a:rPr>
              <a:t> of light.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" sz="2400">
                <a:cs typeface="Calibri"/>
              </a:rPr>
              <a:t>Rom 13:11-14</a:t>
            </a:r>
          </a:p>
        </p:txBody>
      </p:sp>
    </p:spTree>
    <p:extLst>
      <p:ext uri="{BB962C8B-B14F-4D97-AF65-F5344CB8AC3E}">
        <p14:creationId xmlns:p14="http://schemas.microsoft.com/office/powerpoint/2010/main" val="3403265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C946AC-2072-4946-A2B8-39F09D094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48C8C8-F348-4D00-852A-26DD9EBC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5"/>
          <a:stretch/>
        </p:blipFill>
        <p:spPr>
          <a:xfrm>
            <a:off x="0" y="0"/>
            <a:ext cx="6026763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136E1B-63CB-0303-CB29-84436830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201" y="29308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A historical continual prophecy...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AEFF5-DAFD-11B6-1BE4-67A70E743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9183" y="3581400"/>
            <a:ext cx="3439177" cy="26630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3200" cap="all">
                <a:solidFill>
                  <a:srgbClr val="FFFFFF"/>
                </a:solidFill>
              </a:rPr>
              <a:t>Only this one verse in Daniel 11</a:t>
            </a:r>
            <a:endParaRPr lang="en-US" sz="3200">
              <a:cs typeface="Calibri"/>
            </a:endParaRPr>
          </a:p>
          <a:p>
            <a:pPr marL="0" indent="0" algn="r">
              <a:buNone/>
            </a:pPr>
            <a:r>
              <a:rPr lang="en-US" sz="3200" cap="all">
                <a:solidFill>
                  <a:srgbClr val="FFFFFF"/>
                </a:solidFill>
              </a:rPr>
              <a:t> remains to be fulfilled....</a:t>
            </a:r>
            <a:endParaRPr lang="en-US" sz="3200">
              <a:cs typeface="Calibri"/>
            </a:endParaRPr>
          </a:p>
        </p:txBody>
      </p:sp>
      <p:sp useBgFill="1">
        <p:nvSpPr>
          <p:cNvPr id="16" name="Freeform 5">
            <a:extLst>
              <a:ext uri="{FF2B5EF4-FFF2-40B4-BE49-F238E27FC236}">
                <a16:creationId xmlns:a16="http://schemas.microsoft.com/office/drawing/2014/main" id="{559FD8B5-8CC4-4CFE-BD2A-1216B1F2C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9ECF13F4-3D2A-4F2E-9BBD-3038670D2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60E16-DCC0-4B6C-8E84-4C292580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130F79-611E-4458-B53E-36A257217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A78691-46E9-469A-921B-9D16933E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A4AA196-3090-4283-ADF0-893F81085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FD33794-9D71-4B08-AE11-8B589EFBA2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8AFBF0E-867E-4181-93DF-9A13F334B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7EA8258-0459-4037-BABC-B1A0A5D70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8BB355F-363A-4046-90AF-3DDB7AA18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9334308-B9EC-41CF-8B6C-23FB134BA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781133-0656-4918-BE6A-703C148ED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B4F93AD-8044-447B-8CAC-8A0697160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AA78689-5B7A-4420-A3DC-0EA081583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09CC934-4D78-4334-8B7F-4D0C13D6C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68DA411-6F43-42CF-8A08-B2871E382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417563A-04A5-4952-AA6D-E503558C5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41B232-E630-4AC7-9A97-763529D705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EABA1A2-F7BA-4FB5-AD0A-A4DBBCF6F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EA99E51-908F-4D65-AC2B-A8E75A1FE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F2D126B-7D1C-4D2C-97D5-2D8C686B78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B20164-1C4E-4FA3-A2E5-389E74077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54E7AD9-228F-47CD-A598-CB579B489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7D2B81A-6082-4668-8AA7-F2757C8EC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469BD5F-3BFE-4BA0-A24F-7F80A73B8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24D532A-F49F-4BB9-AAA6-8B2B89CB6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2224AE-40A4-483D-991E-9490A01B7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D3DE117-F3FA-4657-B4A7-40DE41238F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85EA1EB-1126-463C-AD87-4FB126C6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0336723-7646-4B25-9EE9-519CC8334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52B6D8B-5579-4262-9376-B702382B0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07893BD-D1AE-48C1-91A9-D47879376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C6FEEA5-8E66-4C31-92AD-01305FF48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E18335-591C-4354-9390-DD371BB3F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51098D0-C2B4-4D61-92D5-C81DDBDA22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3EACD9C3-3E01-47CF-BC68-BDAE22E30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A5C950-6480-44E0-9D50-F193147D5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68F1BDE-24EB-4308-AB69-F353C8598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3E12EF-845B-41E6-BA82-F6CD46C0F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646EE72-4D70-46B4-B655-74722AAC2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BB073B-89FD-4B47-814B-A8EE7A1EE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EE25488-63A9-43E5-A03F-2E628C3B2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BE7FDEE-BD70-4D8F-B5CE-4D03F1D00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039673A-8522-4BFC-B8B2-7F2FEAED4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AB08C4-AF01-4D1D-90EA-A4113CFF9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C8E7B06-FF45-4365-9DF4-E8E315A5B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8F00765-F5EC-427C-A7A1-CDFA0406F2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FE1EF8A-C81D-4879-9142-3697CA0BC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80C0B62-6F07-4DD2-B308-F3C29F294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9C7C8CB-2D13-4138-B3C1-B78EC19B5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EB1BC7E-04BC-423C-843D-7C149C25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8BA62C3-B17C-4AD0-B585-1C42ED745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B6F8BD1-22F9-4EE2-93C7-F859F3B99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173F2AA-33AE-4A43-AFA9-50C60D6F6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6339DB1-5BB0-42C5-B12D-7555AD403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413BF1A-CE02-41EB-8977-EBE39AE0DA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899680C-3DC7-4B71-8D34-7EE8306FE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3B57EA5-419A-4EE0-BB93-356B12F6D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37A79B15-73B1-417F-A985-25FBC893F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566DE9DC-92E2-44D8-B7D0-D1295DD8F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A9A1F3CD-685D-4541-8715-91E39B1E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63E90F9-BD80-4805-A68E-CA56D5249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1014402D-979B-4D18-9E85-4D8F6C986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A04AE49-4B0B-4908-B1DB-480F568D2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293E6AC-4EF0-4B88-AC7E-BCB112010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344B49D-AFCD-4426-AC08-F3128282C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3B776AB-0884-47E4-AC8D-69A19A610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01EC5397-87DB-4803-855B-44DFE9BBB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EF0075-59DA-4C16-BF01-C65EE2DDD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ABF3642-CC62-4EA5-8A59-1AFF97A56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7715913-AE6D-4FFC-A6EC-E7EE027D2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6B78CB6-17D0-445E-A523-FD18D3BE29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83E7655-41DA-4DFA-9DEC-FD37064F0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E953697-F897-4DE0-B735-80C721129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C7CED19-0566-4D81-A59A-5A3561F1B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CE247A59-B18F-4331-BC8D-07C3DA5E8E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21C3132-6A07-4EB5-A00C-2176067C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067D677-3FA9-4187-B1CA-F6298A917C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2E9FC80-B3E8-47CE-862C-9F6E9E598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2D383F3C-A57C-472A-9E05-CCD8A4F8E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534D376-6ABA-4DF9-BBEA-EB5A8818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oster with a person and animals&#10;&#10;Description automatically generated">
            <a:extLst>
              <a:ext uri="{FF2B5EF4-FFF2-40B4-BE49-F238E27FC236}">
                <a16:creationId xmlns:a16="http://schemas.microsoft.com/office/drawing/2014/main" id="{0DAAB5C2-3901-AAF5-F6D2-ACDBAB824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97651" y="1731777"/>
            <a:ext cx="3201610" cy="46066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A4B67A-6702-602F-8B41-64DF9C8FFE41}"/>
              </a:ext>
            </a:extLst>
          </p:cNvPr>
          <p:cNvSpPr txBox="1"/>
          <p:nvPr/>
        </p:nvSpPr>
        <p:spPr>
          <a:xfrm>
            <a:off x="8477793" y="6138356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54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y Magnifying Glass and Eyeglasses on Top of Open Book · Free Stock Photo">
            <a:extLst>
              <a:ext uri="{FF2B5EF4-FFF2-40B4-BE49-F238E27FC236}">
                <a16:creationId xmlns:a16="http://schemas.microsoft.com/office/drawing/2014/main" id="{9787931C-AB2E-A060-12A5-FFF2E8D1B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5AA1B-DC25-F004-929F-1B4175BB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221" y="3974124"/>
            <a:ext cx="9437159" cy="1882205"/>
          </a:xfrm>
        </p:spPr>
        <p:txBody>
          <a:bodyPr>
            <a:normAutofit/>
          </a:bodyPr>
          <a:lstStyle/>
          <a:p>
            <a:r>
              <a:rPr lang="en-US" sz="7200">
                <a:cs typeface="Calibri Light"/>
              </a:rPr>
              <a:t>Watch...</a:t>
            </a:r>
          </a:p>
        </p:txBody>
      </p:sp>
    </p:spTree>
    <p:extLst>
      <p:ext uri="{BB962C8B-B14F-4D97-AF65-F5344CB8AC3E}">
        <p14:creationId xmlns:p14="http://schemas.microsoft.com/office/powerpoint/2010/main" val="8663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176E-68B2-E984-213E-DDEE6FD3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4009608" cy="4060200"/>
          </a:xfrm>
        </p:spPr>
        <p:txBody>
          <a:bodyPr>
            <a:normAutofit/>
          </a:bodyPr>
          <a:lstStyle/>
          <a:p>
            <a:r>
              <a:rPr lang="en-US" sz="4800">
                <a:cs typeface="Calibri Light"/>
              </a:rPr>
              <a:t>History &amp; Geography...</a:t>
            </a:r>
            <a:endParaRPr lang="en-US" sz="4800"/>
          </a:p>
        </p:txBody>
      </p:sp>
      <p:pic>
        <p:nvPicPr>
          <p:cNvPr id="4" name="Content Placeholder 3" descr="A map of the middle east&#10;&#10;Description automatically generated">
            <a:extLst>
              <a:ext uri="{FF2B5EF4-FFF2-40B4-BE49-F238E27FC236}">
                <a16:creationId xmlns:a16="http://schemas.microsoft.com/office/drawing/2014/main" id="{AEE9FCA3-BBF4-78FA-5BF3-63A03BD6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790" r="5247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22515-0B81-F2CE-AF2D-62C487D2EA48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0094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Turkish Flag Free Stock Photo - Public Domain Pictures">
            <a:extLst>
              <a:ext uri="{FF2B5EF4-FFF2-40B4-BE49-F238E27FC236}">
                <a16:creationId xmlns:a16="http://schemas.microsoft.com/office/drawing/2014/main" id="{0334D7E3-B565-8BFD-CF16-8DA3F9DDA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3" b="122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42FFB-DD36-3706-E25B-8D80AFDBE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221" y="457201"/>
            <a:ext cx="9476235" cy="3201051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First history</a:t>
            </a:r>
            <a:br>
              <a:rPr lang="en-US" sz="4800" dirty="0">
                <a:cs typeface="Calibri Light"/>
              </a:rPr>
            </a:br>
            <a:r>
              <a:rPr lang="en-US" sz="4800" dirty="0">
                <a:cs typeface="Calibri Light"/>
              </a:rPr>
              <a:t>.....we don't have time...but a few words will have to do...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21067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F57E8-4514-FE73-1D32-1ED764EA1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4299217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A prophecy unfulfilled.... </a:t>
            </a:r>
          </a:p>
        </p:txBody>
      </p:sp>
      <p:pic>
        <p:nvPicPr>
          <p:cNvPr id="4" name="Content Placeholder 3" descr="Solar Eclipse Free Stock Photo - Public Domain Pictures">
            <a:extLst>
              <a:ext uri="{FF2B5EF4-FFF2-40B4-BE49-F238E27FC236}">
                <a16:creationId xmlns:a16="http://schemas.microsoft.com/office/drawing/2014/main" id="{AFBEC0A1-0DFB-B6CF-5353-6E32330242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89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77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ymour Army Camp - New Recruits Arrive - 1915 | Aussie~mobs | Flickr">
            <a:extLst>
              <a:ext uri="{FF2B5EF4-FFF2-40B4-BE49-F238E27FC236}">
                <a16:creationId xmlns:a16="http://schemas.microsoft.com/office/drawing/2014/main" id="{20E6B0B6-4C5F-D02F-761B-70B75DD0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C6E87-603E-2E90-4BFA-8305DA589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990" y="2016371"/>
            <a:ext cx="9437159" cy="378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...And he shall plant the tabernacles of his palace between the seas in the glorious holy mountain; yet he shall come to his end, and none shall help him. </a:t>
            </a:r>
            <a:r>
              <a:rPr lang="en-US" sz="2800" dirty="0">
                <a:ea typeface="+mn-lt"/>
                <a:cs typeface="+mn-lt"/>
              </a:rPr>
              <a:t>Daniel 11:45</a:t>
            </a:r>
            <a:endParaRPr lang="en-US" sz="2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99446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0852-C28A-9EC9-9183-5E1B244DD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494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cs typeface="Calibri Light"/>
              </a:rPr>
              <a:t>A prophecy about to be fulfilled? </a:t>
            </a:r>
            <a:endParaRPr lang="en-US" sz="4400" dirty="0"/>
          </a:p>
        </p:txBody>
      </p:sp>
      <p:pic>
        <p:nvPicPr>
          <p:cNvPr id="4" name="Content Placeholder 3" descr="A person standing in front of a sun&#10;&#10;Description automatically generated">
            <a:extLst>
              <a:ext uri="{FF2B5EF4-FFF2-40B4-BE49-F238E27FC236}">
                <a16:creationId xmlns:a16="http://schemas.microsoft.com/office/drawing/2014/main" id="{D83F01B4-2EFF-AA4B-1C0C-B1E79E788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6210" r="2" b="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E44AA-29B3-E067-F326-72F549D47CF2}"/>
              </a:ext>
            </a:extLst>
          </p:cNvPr>
          <p:cNvSpPr txBox="1"/>
          <p:nvPr/>
        </p:nvSpPr>
        <p:spPr>
          <a:xfrm>
            <a:off x="5098426" y="665892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79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9" name="Content Placeholder 8" descr="A person sitting in a destroyed city&#10;&#10;Description automatically generated">
            <a:extLst>
              <a:ext uri="{FF2B5EF4-FFF2-40B4-BE49-F238E27FC236}">
                <a16:creationId xmlns:a16="http://schemas.microsoft.com/office/drawing/2014/main" id="{BC8324B9-BF32-E690-A33D-2E89B40F8F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5413"/>
          <a:stretch/>
        </p:blipFill>
        <p:spPr>
          <a:xfrm>
            <a:off x="19558" y="10"/>
            <a:ext cx="12191980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EC1A43B-D167-4E96-B7AD-61D3D9225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623E07-B4B3-43D5-AB6E-5FD9A1C11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/>
          <a:stretch/>
        </p:blipFill>
        <p:spPr>
          <a:xfrm>
            <a:off x="5147732" y="93132"/>
            <a:ext cx="7044267" cy="6764867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C727912B-C157-4CDB-8486-00E702D3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365DB6-8778-2360-B5F1-0A7619A50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3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>
                <a:solidFill>
                  <a:schemeClr val="bg2">
                    <a:lumMod val="75000"/>
                  </a:schemeClr>
                </a:solidFill>
              </a:rPr>
              <a:t>Israeli and Hezbollah war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2342FF-B47D-3B6F-63C8-1E49487BB26D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248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 descr="A large building with towers and a garden with yellow flowers with Sultan Ahmed Mosque in the background&#10;&#10;Description automatically generated">
            <a:extLst>
              <a:ext uri="{FF2B5EF4-FFF2-40B4-BE49-F238E27FC236}">
                <a16:creationId xmlns:a16="http://schemas.microsoft.com/office/drawing/2014/main" id="{C189C6D6-C988-615C-6AC9-2BDC144B6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151" t="909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4CC664-4EC0-A346-5B03-C1D38B6D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4682" y="1243419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800" dirty="0"/>
              <a:t>The successor of the Ottoman Turkish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5CB02-9441-0F3D-1C2C-868B265F6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310" y="4700771"/>
            <a:ext cx="4513792" cy="13042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3600" cap="all" dirty="0"/>
              <a:t>...Modern Day Turkey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8319D-9C07-6AA4-694A-CFBA7EC778D2}"/>
              </a:ext>
            </a:extLst>
          </p:cNvPr>
          <p:cNvSpPr txBox="1"/>
          <p:nvPr/>
        </p:nvSpPr>
        <p:spPr>
          <a:xfrm>
            <a:off x="9857708" y="6657945"/>
            <a:ext cx="233429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0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5DE6C-487E-3EE5-B8D7-E1411A0D5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883" y="1004925"/>
            <a:ext cx="3706762" cy="21356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/>
              <a:t>Recep Tayyip Erdoğan</a:t>
            </a:r>
          </a:p>
          <a:p>
            <a:endParaRPr lang="en-US" dirty="0">
              <a:cs typeface="Calibri Light"/>
            </a:endParaRPr>
          </a:p>
        </p:txBody>
      </p:sp>
      <p:pic>
        <p:nvPicPr>
          <p:cNvPr id="4" name="Content Placeholder 3" descr="A person in a suit and tie&#10;&#10;Description automatically generated">
            <a:extLst>
              <a:ext uri="{FF2B5EF4-FFF2-40B4-BE49-F238E27FC236}">
                <a16:creationId xmlns:a16="http://schemas.microsoft.com/office/drawing/2014/main" id="{352087E1-72A1-AADB-6C74-304A11659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7497" r="24496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CE42BC-5242-FB72-D80A-A2F29B800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cs typeface="Calibri"/>
              </a:rPr>
              <a:t>Prime Minister</a:t>
            </a:r>
            <a:endParaRPr lang="en-US" dirty="0"/>
          </a:p>
          <a:p>
            <a:pPr marL="0" indent="0">
              <a:buNone/>
            </a:pPr>
            <a:r>
              <a:rPr lang="en-US" sz="3600" dirty="0">
                <a:cs typeface="Calibri"/>
              </a:rPr>
              <a:t> of Turkey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600F22-69D9-5EEE-54B1-85FC6E947955}"/>
              </a:ext>
            </a:extLst>
          </p:cNvPr>
          <p:cNvSpPr txBox="1"/>
          <p:nvPr/>
        </p:nvSpPr>
        <p:spPr>
          <a:xfrm>
            <a:off x="5351700" y="665892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943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women in long dresses&#10;&#10;Description automatically generated">
            <a:extLst>
              <a:ext uri="{FF2B5EF4-FFF2-40B4-BE49-F238E27FC236}">
                <a16:creationId xmlns:a16="http://schemas.microsoft.com/office/drawing/2014/main" id="{04BEBDED-647C-F52E-9D20-7D2065F29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9637" r="16086" b="2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74BA21B-8C46-B35A-D2E2-C5E7193CD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231401"/>
            <a:ext cx="6433587" cy="5992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Then shall the kingdom of heaven be likened unto ten virgins, which took their lamps, and went forth to meet the bridegroom. And five of them were wise, and five </a:t>
            </a:r>
            <a:r>
              <a:rPr lang="en-US" sz="3600" i="1">
                <a:ea typeface="+mn-lt"/>
                <a:cs typeface="+mn-lt"/>
              </a:rPr>
              <a:t>were</a:t>
            </a:r>
            <a:r>
              <a:rPr lang="en-US" sz="3600">
                <a:ea typeface="+mn-lt"/>
                <a:cs typeface="+mn-lt"/>
              </a:rPr>
              <a:t> foolish. They that </a:t>
            </a:r>
            <a:r>
              <a:rPr lang="en-US" sz="3600" i="1">
                <a:ea typeface="+mn-lt"/>
                <a:cs typeface="+mn-lt"/>
              </a:rPr>
              <a:t>were</a:t>
            </a:r>
            <a:r>
              <a:rPr lang="en-US" sz="3600">
                <a:ea typeface="+mn-lt"/>
                <a:cs typeface="+mn-lt"/>
              </a:rPr>
              <a:t> foolish took their lamps, and took no oil with them: But the wise took oil in their vessels with their lamps... </a:t>
            </a:r>
            <a:endParaRPr lang="en-US" sz="36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C7F36-DC29-FA3A-3E96-817895E870A9}"/>
              </a:ext>
            </a:extLst>
          </p:cNvPr>
          <p:cNvSpPr txBox="1"/>
          <p:nvPr/>
        </p:nvSpPr>
        <p:spPr>
          <a:xfrm>
            <a:off x="2434764" y="665892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541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veral ships in the water&#10;&#10;Description automatically generated">
            <a:extLst>
              <a:ext uri="{FF2B5EF4-FFF2-40B4-BE49-F238E27FC236}">
                <a16:creationId xmlns:a16="http://schemas.microsoft.com/office/drawing/2014/main" id="{B94DC0F6-5D08-129D-DD5C-9B78E0F2DB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6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90D95-7FA8-8770-67C6-824BBB88F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997" y="448340"/>
            <a:ext cx="9437159" cy="1227667"/>
          </a:xfrm>
        </p:spPr>
        <p:txBody>
          <a:bodyPr>
            <a:normAutofit/>
          </a:bodyPr>
          <a:lstStyle/>
          <a:p>
            <a:r>
              <a:rPr lang="en-US" u="sng" dirty="0">
                <a:cs typeface="Calibri Light"/>
              </a:rPr>
              <a:t>Turkeys' position on the war in Israel... </a:t>
            </a:r>
          </a:p>
          <a:p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F0356-D690-05E0-FF53-30896FF1E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1492695"/>
            <a:ext cx="9463740" cy="42985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cs typeface="Calibri"/>
              </a:rPr>
              <a:t>Turkey is busy trying to form an alliance of Muslem states to help the </a:t>
            </a:r>
            <a:r>
              <a:rPr lang="en" sz="3600" dirty="0">
                <a:ea typeface="+mn-lt"/>
                <a:cs typeface="+mn-lt"/>
              </a:rPr>
              <a:t>Palestinians</a:t>
            </a:r>
            <a:endParaRPr lang="en" sz="3600">
              <a:ea typeface="+mn-lt"/>
              <a:cs typeface="+mn-lt"/>
            </a:endParaRPr>
          </a:p>
          <a:p>
            <a:pPr>
              <a:buClr>
                <a:srgbClr val="FFFFFF"/>
              </a:buClr>
            </a:pPr>
            <a:r>
              <a:rPr lang="en" sz="3600" dirty="0">
                <a:cs typeface="Calibri"/>
              </a:rPr>
              <a:t>At the Turkey Africa </a:t>
            </a:r>
            <a:r>
              <a:rPr lang="en" sz="3600" dirty="0" err="1">
                <a:cs typeface="Calibri"/>
              </a:rPr>
              <a:t>Bussiness</a:t>
            </a:r>
            <a:r>
              <a:rPr lang="en" sz="3600" dirty="0">
                <a:cs typeface="Calibri"/>
              </a:rPr>
              <a:t> and Economic Forum, Erdogan stated that Turkey will support the Palestinian people.</a:t>
            </a:r>
          </a:p>
          <a:p>
            <a:pPr>
              <a:buClr>
                <a:srgbClr val="FFFFFF"/>
              </a:buClr>
            </a:pPr>
            <a:r>
              <a:rPr lang="en" sz="3600" dirty="0">
                <a:cs typeface="Calibri"/>
              </a:rPr>
              <a:t>It has dispatched it's navy and soldiers to Palestine!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0F6A9-8738-9D62-46E0-66C1893BA314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142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rubble and debris on the ground&#10;&#10;Description automatically generated">
            <a:extLst>
              <a:ext uri="{FF2B5EF4-FFF2-40B4-BE49-F238E27FC236}">
                <a16:creationId xmlns:a16="http://schemas.microsoft.com/office/drawing/2014/main" id="{4713231C-C8F8-FFCF-BE0C-6088837A96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07" b="154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0616B-83A2-93DC-DC7D-3B3284E2F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838200"/>
            <a:ext cx="9437159" cy="1227667"/>
          </a:xfrm>
        </p:spPr>
        <p:txBody>
          <a:bodyPr>
            <a:normAutofit/>
          </a:bodyPr>
          <a:lstStyle/>
          <a:p>
            <a:r>
              <a:rPr lang="en" dirty="0" err="1">
                <a:ea typeface="+mj-lt"/>
                <a:cs typeface="+mj-lt"/>
              </a:rPr>
              <a:t>Erdogans</a:t>
            </a:r>
            <a:r>
              <a:rPr lang="en" dirty="0">
                <a:ea typeface="+mj-lt"/>
                <a:cs typeface="+mj-lt"/>
              </a:rPr>
              <a:t>' statement regarding his plans after the hospital attack....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D3DEE-E909-EADD-37AC-A26FD621B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2006601"/>
            <a:ext cx="9437159" cy="3784600"/>
          </a:xfrm>
        </p:spPr>
        <p:txBody>
          <a:bodyPr>
            <a:normAutofit/>
          </a:bodyPr>
          <a:lstStyle/>
          <a:p>
            <a:r>
              <a:rPr lang="en-US" sz="3600" dirty="0">
                <a:cs typeface="Calibri"/>
              </a:rPr>
              <a:t>"The attack on the hospital where women, children and innocent civilians are treated, is the latest example of Israeli attacks that lack the most basic human values. I call on all humanity to take action to stop this unprecedented brutality in Gaza...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5558F-0153-7C0A-73AC-0BBBA800F5C9}"/>
              </a:ext>
            </a:extLst>
          </p:cNvPr>
          <p:cNvSpPr txBox="1"/>
          <p:nvPr/>
        </p:nvSpPr>
        <p:spPr>
          <a:xfrm>
            <a:off x="9990756" y="6657945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477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06B07-475A-D4AB-C994-61CA2D3C6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600"/>
            <a:ext cx="5147730" cy="5035545"/>
          </a:xfrm>
        </p:spPr>
        <p:txBody>
          <a:bodyPr>
            <a:noAutofit/>
          </a:bodyPr>
          <a:lstStyle/>
          <a:p>
            <a:r>
              <a:rPr lang="en-US" sz="6000" dirty="0">
                <a:cs typeface="Calibri Light"/>
              </a:rPr>
              <a:t>...If not, we [Turkey] will!"</a:t>
            </a:r>
            <a:endParaRPr lang="en-US" sz="6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06CC78-4E4C-2B82-C144-62BFDE83F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9712" r="25844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814FB8-B943-3461-15FD-75DB89E8D511}"/>
              </a:ext>
            </a:extLst>
          </p:cNvPr>
          <p:cNvSpPr txBox="1"/>
          <p:nvPr/>
        </p:nvSpPr>
        <p:spPr>
          <a:xfrm>
            <a:off x="3641482" y="665892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5299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047B-9780-D449-CCE5-D8646A050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191" y="3330001"/>
            <a:ext cx="4048685" cy="1608124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cs typeface="Calibri Light"/>
              </a:rPr>
              <a:t>...&amp; Geography</a:t>
            </a:r>
            <a:r>
              <a:rPr lang="en-US" dirty="0">
                <a:cs typeface="Calibri Light"/>
              </a:rPr>
              <a:t> </a:t>
            </a:r>
            <a:endParaRPr lang="en-US" dirty="0"/>
          </a:p>
        </p:txBody>
      </p:sp>
      <p:pic>
        <p:nvPicPr>
          <p:cNvPr id="4" name="Content Placeholder 3" descr="A map of middle east with different colored areas&#10;&#10;Description automatically generated">
            <a:extLst>
              <a:ext uri="{FF2B5EF4-FFF2-40B4-BE49-F238E27FC236}">
                <a16:creationId xmlns:a16="http://schemas.microsoft.com/office/drawing/2014/main" id="{913D4C67-CC0B-1E62-C79D-D413325DC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5908" r="-2" b="-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8F313-39CE-726F-E066-C6A72245C1F9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047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ree stock photo of seas, seascape, waves breaking">
            <a:extLst>
              <a:ext uri="{FF2B5EF4-FFF2-40B4-BE49-F238E27FC236}">
                <a16:creationId xmlns:a16="http://schemas.microsoft.com/office/drawing/2014/main" id="{26E979BD-774A-B37D-3C99-A188AEDFB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1" r="2411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5DA5-898E-47A4-0148-C046ED0C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7422" y="219587"/>
            <a:ext cx="3775146" cy="6004232"/>
          </a:xfrm>
        </p:spPr>
        <p:txBody>
          <a:bodyPr>
            <a:noAutofit/>
          </a:bodyPr>
          <a:lstStyle/>
          <a:p>
            <a:r>
              <a:rPr lang="en-US" sz="3600" dirty="0">
                <a:ea typeface="+mn-lt"/>
                <a:cs typeface="+mn-lt"/>
              </a:rPr>
              <a:t>And he shall plant the tabernacles of his palace between the seas in the glorious holy mountain; yet he shall come to his end, and none shall help him.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0035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israel with different colored areas&#10;&#10;Description automatically generated">
            <a:extLst>
              <a:ext uri="{FF2B5EF4-FFF2-40B4-BE49-F238E27FC236}">
                <a16:creationId xmlns:a16="http://schemas.microsoft.com/office/drawing/2014/main" id="{5A2BA1AB-799B-AA7C-6011-107AC68F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08" r="1" b="2053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D5619D-16D3-594E-6AD8-4250C959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736" y="1356680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cs typeface="Calibri"/>
              </a:rPr>
              <a:t>"Between the seas and the glorious Holy mountain..."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BFA1D-C3BE-1882-F978-D814893FC3FF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763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2B4AF-D902-4DD7-A435-9F2764EB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Seas...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4A1D9-E07C-E7BC-EAF9-7643C2B8A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530695"/>
            <a:ext cx="10131425" cy="4260505"/>
          </a:xfrm>
        </p:spPr>
        <p:txBody>
          <a:bodyPr>
            <a:normAutofit/>
          </a:bodyPr>
          <a:lstStyle/>
          <a:p>
            <a:r>
              <a:rPr lang="en-US" sz="4000" dirty="0">
                <a:ea typeface="+mn-lt"/>
                <a:cs typeface="+mn-lt"/>
              </a:rPr>
              <a:t>Hebrew H3220 - </a:t>
            </a:r>
            <a:r>
              <a:rPr lang="en-US" sz="4000" dirty="0" err="1">
                <a:ea typeface="+mn-lt"/>
                <a:cs typeface="+mn-lt"/>
              </a:rPr>
              <a:t>יָם</a:t>
            </a:r>
            <a:r>
              <a:rPr lang="en-US" sz="4000" dirty="0">
                <a:ea typeface="+mn-lt"/>
                <a:cs typeface="+mn-lt"/>
              </a:rPr>
              <a:t> - Part of Speech: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sz="4000" dirty="0">
                <a:ea typeface="+mn-lt"/>
                <a:cs typeface="+mn-lt"/>
              </a:rPr>
              <a:t>Noun Masculine</a:t>
            </a:r>
            <a:endParaRPr lang="en-US" sz="4000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4000" dirty="0">
                <a:ea typeface="+mn-lt"/>
                <a:cs typeface="+mn-lt"/>
              </a:rPr>
              <a:t>Definition:</a:t>
            </a:r>
            <a:endParaRPr lang="en-US" sz="4000" dirty="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4000" dirty="0">
                <a:ea typeface="+mn-lt"/>
                <a:cs typeface="+mn-lt"/>
              </a:rPr>
              <a:t>1. sea 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sz="4000" dirty="0">
                <a:ea typeface="+mn-lt"/>
                <a:cs typeface="+mn-lt"/>
              </a:rPr>
              <a:t>a. Mediterranean Sea [!]</a:t>
            </a:r>
            <a:endParaRPr lang="en-US" dirty="0">
              <a:cs typeface="Calibri"/>
            </a:endParaRPr>
          </a:p>
          <a:p>
            <a:pPr>
              <a:buClr>
                <a:srgbClr val="FFFFFF"/>
              </a:buClr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608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israel with different colored areas&#10;&#10;Description automatically generated">
            <a:extLst>
              <a:ext uri="{FF2B5EF4-FFF2-40B4-BE49-F238E27FC236}">
                <a16:creationId xmlns:a16="http://schemas.microsoft.com/office/drawing/2014/main" id="{5A2BA1AB-799B-AA7C-6011-107AC68F1C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08" r="1" b="2053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D5619D-16D3-594E-6AD8-4250C959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736" y="1356680"/>
            <a:ext cx="3706762" cy="3972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cs typeface="Calibri"/>
              </a:rPr>
              <a:t>"Between the seas and the glorious Holy mountain..."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BFA1D-C3BE-1882-F978-D814893FC3FF}"/>
              </a:ext>
            </a:extLst>
          </p:cNvPr>
          <p:cNvSpPr txBox="1"/>
          <p:nvPr/>
        </p:nvSpPr>
        <p:spPr>
          <a:xfrm>
            <a:off x="5231476" y="665892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0582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BD94887-6A10-4F62-8EE1-B2BCFA1F3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-1786"/>
            <a:ext cx="12188825" cy="6856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Free Images : old, steel, broken, abandoned, machine, weapon, weathered, rusty, tank, wreck ...">
            <a:extLst>
              <a:ext uri="{FF2B5EF4-FFF2-40B4-BE49-F238E27FC236}">
                <a16:creationId xmlns:a16="http://schemas.microsoft.com/office/drawing/2014/main" id="{3DFE4EEA-35A0-0214-305C-3BCE9A85E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-9749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D512BA-228A-4979-9312-ACD246E10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14568C-DAF0-96B8-738F-DE6FAD324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70" y="4067907"/>
            <a:ext cx="7093195" cy="191542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cs typeface="Calibri Light"/>
              </a:rPr>
              <a:t>…"but he shall come to his end, and none shall help him"</a:t>
            </a:r>
          </a:p>
        </p:txBody>
      </p:sp>
    </p:spTree>
    <p:extLst>
      <p:ext uri="{BB962C8B-B14F-4D97-AF65-F5344CB8AC3E}">
        <p14:creationId xmlns:p14="http://schemas.microsoft.com/office/powerpoint/2010/main" val="251667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2D46DD-F722-C673-FAAE-2CF0F03172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6445" b="1"/>
          <a:stretch/>
        </p:blipFill>
        <p:spPr>
          <a:xfrm>
            <a:off x="-9749" y="10"/>
            <a:ext cx="12191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8C5E77-0080-4457-B42A-3E5420A7C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E6F2CF7-0423-4CC7-90FD-1FEBA0CA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712912" y="2125133"/>
            <a:ext cx="8736013" cy="2607734"/>
          </a:xfrm>
          <a:prstGeom prst="rect">
            <a:avLst/>
          </a:prstGeom>
          <a:solidFill>
            <a:schemeClr val="bg1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5E4C6E-A29D-C119-C063-A82CF079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914" y="1487854"/>
            <a:ext cx="8347076" cy="15959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Daniel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2765-472B-C941-CFAD-046309B17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989" y="3425730"/>
            <a:ext cx="8355542" cy="664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cap="all" dirty="0"/>
              <a:t>The end of Grace for this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F6B4A-01F9-AEB5-1393-DB184BEFCC94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01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D wallpaper: asian, women, water, boat, lotus, night, sleep | Wallpaper Flare">
            <a:extLst>
              <a:ext uri="{FF2B5EF4-FFF2-40B4-BE49-F238E27FC236}">
                <a16:creationId xmlns:a16="http://schemas.microsoft.com/office/drawing/2014/main" id="{A75F5EE4-7CD6-F300-C545-4A051E537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0"/>
          <a:stretch/>
        </p:blipFill>
        <p:spPr>
          <a:xfrm>
            <a:off x="-97445" y="-17711"/>
            <a:ext cx="12191980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E6BAB-4DA1-C420-72CD-EED17DECE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974" y="-474329"/>
            <a:ext cx="6495485" cy="378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ea typeface="+mn-lt"/>
                <a:cs typeface="+mn-lt"/>
              </a:rPr>
              <a:t>While the bridegroom tarried, they all slumbered and slept.</a:t>
            </a: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1872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on with a mane of fire&#10;&#10;Description automatically generated">
            <a:extLst>
              <a:ext uri="{FF2B5EF4-FFF2-40B4-BE49-F238E27FC236}">
                <a16:creationId xmlns:a16="http://schemas.microsoft.com/office/drawing/2014/main" id="{98E95619-28AB-7FD4-A4F4-38E31BA67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295" r="32554" b="1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C9A14-7681-AF9E-6641-B9448539C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458" y="98494"/>
            <a:ext cx="6646237" cy="61253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….Wherefore we receiving a kingdom which cannot be moved, let us have grace, whereby we may serve God acceptably with reverence and godly fear:</a:t>
            </a:r>
            <a:endParaRPr lang="en-US" sz="4000">
              <a:cs typeface="Calibri" panose="020F0502020204030204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4000" baseline="30000" dirty="0">
                <a:ea typeface="+mn-lt"/>
                <a:cs typeface="+mn-lt"/>
              </a:rPr>
              <a:t> </a:t>
            </a:r>
            <a:r>
              <a:rPr lang="en-US" sz="4000" dirty="0">
                <a:ea typeface="+mn-lt"/>
                <a:cs typeface="+mn-lt"/>
              </a:rPr>
              <a:t>For our God is a consuming fire.</a:t>
            </a:r>
            <a:endParaRPr lang="en-US" sz="4000" dirty="0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-US" sz="2800" dirty="0">
                <a:cs typeface="Calibri"/>
              </a:rPr>
              <a:t>Hebrews 12:28,29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2EA93-87EF-845D-C536-73DCB605CC9B}"/>
              </a:ext>
            </a:extLst>
          </p:cNvPr>
          <p:cNvSpPr txBox="1"/>
          <p:nvPr/>
        </p:nvSpPr>
        <p:spPr>
          <a:xfrm>
            <a:off x="2434764" y="6658920"/>
            <a:ext cx="220124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4668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looking at angels&#10;&#10;Description automatically generated">
            <a:extLst>
              <a:ext uri="{FF2B5EF4-FFF2-40B4-BE49-F238E27FC236}">
                <a16:creationId xmlns:a16="http://schemas.microsoft.com/office/drawing/2014/main" id="{E8E70CEC-1E09-0D2B-6BA3-29A9B23F8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3464" y="846937"/>
            <a:ext cx="6897878" cy="5173408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C2AF-92AD-CA4C-999D-FDCF15448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6729" y="610357"/>
            <a:ext cx="4087762" cy="60237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" sz="3600" dirty="0">
                <a:ea typeface="+mn-lt"/>
                <a:cs typeface="+mn-lt"/>
              </a:rPr>
              <a:t>Watch ye therefore, and pray always, that ye may be accounted worthy to escape all these things that shall come to pass, and to stand before the Son of man. </a:t>
            </a:r>
            <a:endParaRPr lang="en-US" sz="3600">
              <a:cs typeface="Calibri"/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en" dirty="0">
                <a:cs typeface="Calibri"/>
              </a:rPr>
              <a:t>Luke 21:36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B81EA-1848-A8A4-BE68-89117B24CCA5}"/>
              </a:ext>
            </a:extLst>
          </p:cNvPr>
          <p:cNvSpPr txBox="1"/>
          <p:nvPr/>
        </p:nvSpPr>
        <p:spPr>
          <a:xfrm>
            <a:off x="5086824" y="5820290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9761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20x1080px | free download | HD wallpaper: full moon with stars, night, sky, midnight ...">
            <a:extLst>
              <a:ext uri="{FF2B5EF4-FFF2-40B4-BE49-F238E27FC236}">
                <a16:creationId xmlns:a16="http://schemas.microsoft.com/office/drawing/2014/main" id="{6B80958F-F26F-55E2-9451-E07E7D7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036" b="-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86831-401C-9D30-F923-F8E7866DD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424741"/>
            <a:ext cx="3550455" cy="579907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... And </a:t>
            </a:r>
            <a:r>
              <a:rPr lang="en-US" sz="3600" b="1" u="sng">
                <a:ea typeface="+mn-lt"/>
                <a:cs typeface="+mn-lt"/>
              </a:rPr>
              <a:t>at midnight</a:t>
            </a:r>
            <a:r>
              <a:rPr lang="en-US" sz="3600">
                <a:ea typeface="+mn-lt"/>
                <a:cs typeface="+mn-lt"/>
              </a:rPr>
              <a:t> there was a cry made, Behold, the bridegroom cometh; go ye out to meet him.</a:t>
            </a:r>
            <a:endParaRPr lang="en-US" sz="36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1951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Free stock photo of antique, binoculars, cement">
            <a:extLst>
              <a:ext uri="{FF2B5EF4-FFF2-40B4-BE49-F238E27FC236}">
                <a16:creationId xmlns:a16="http://schemas.microsoft.com/office/drawing/2014/main" id="{0126A979-39A0-F1CA-22FE-EB7D56D67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1" r="-1" b="-1"/>
          <a:stretch/>
        </p:blipFill>
        <p:spPr>
          <a:xfrm>
            <a:off x="-29288" y="19548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AC2AF-2B86-E4C8-218C-81DFB775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36" y="56662"/>
            <a:ext cx="9505543" cy="3689512"/>
          </a:xfrm>
        </p:spPr>
        <p:txBody>
          <a:bodyPr>
            <a:normAutofit/>
          </a:bodyPr>
          <a:lstStyle/>
          <a:p>
            <a:r>
              <a:rPr lang="en-US" sz="4000">
                <a:ea typeface="+mj-lt"/>
                <a:cs typeface="+mj-lt"/>
              </a:rPr>
              <a:t>Watch therefore, for ye know neither the day nor the hour wherein the Son of man cometh.</a:t>
            </a:r>
            <a:br>
              <a:rPr lang="en-US" sz="4000">
                <a:ea typeface="+mj-lt"/>
                <a:cs typeface="+mj-lt"/>
              </a:rPr>
            </a:br>
            <a:r>
              <a:rPr lang="en-US" sz="2800">
                <a:cs typeface="Calibri Light"/>
              </a:rPr>
              <a:t>Matt 25:1-6, 13</a:t>
            </a:r>
            <a:endParaRPr lang="en-US" sz="400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D0CD6C5-D3F7-93B8-0D67-66FB30FD9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836" y="3432909"/>
            <a:ext cx="3536544" cy="2358292"/>
          </a:xfrm>
        </p:spPr>
        <p:txBody>
          <a:bodyPr>
            <a:normAutofit/>
          </a:bodyPr>
          <a:lstStyle/>
          <a:p>
            <a:r>
              <a:rPr lang="en-US" sz="3200">
                <a:cs typeface="Calibri"/>
              </a:rPr>
              <a:t>Question;</a:t>
            </a:r>
          </a:p>
          <a:p>
            <a:pPr marL="0" indent="0">
              <a:buClr>
                <a:srgbClr val="FFFFFF"/>
              </a:buClr>
              <a:buNone/>
            </a:pPr>
            <a:r>
              <a:rPr lang="en-US" sz="3200">
                <a:cs typeface="Calibri"/>
              </a:rPr>
              <a:t>     Watch for What?</a:t>
            </a:r>
          </a:p>
        </p:txBody>
      </p:sp>
    </p:spTree>
    <p:extLst>
      <p:ext uri="{BB962C8B-B14F-4D97-AF65-F5344CB8AC3E}">
        <p14:creationId xmlns:p14="http://schemas.microsoft.com/office/powerpoint/2010/main" val="88931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ree picture: wooden, signpost, crossroads">
            <a:extLst>
              <a:ext uri="{FF2B5EF4-FFF2-40B4-BE49-F238E27FC236}">
                <a16:creationId xmlns:a16="http://schemas.microsoft.com/office/drawing/2014/main" id="{9B7FDBCD-1E37-A32F-A7AF-DEB316E06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28" b="331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8B7D16-051E-4562-B872-ABF369C4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3" name="Freeform 5">
            <a:extLst>
              <a:ext uri="{FF2B5EF4-FFF2-40B4-BE49-F238E27FC236}">
                <a16:creationId xmlns:a16="http://schemas.microsoft.com/office/drawing/2014/main" id="{ED10CF64-F588-4794-80E9-12CBA178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16466" y="-18309"/>
            <a:ext cx="11159068" cy="6894618"/>
          </a:xfrm>
          <a:custGeom>
            <a:avLst/>
            <a:gdLst>
              <a:gd name="T0" fmla="*/ 2331 w 2331"/>
              <a:gd name="T1" fmla="*/ 721 h 1440"/>
              <a:gd name="T2" fmla="*/ 2082 w 2331"/>
              <a:gd name="T3" fmla="*/ 0 h 1440"/>
              <a:gd name="T4" fmla="*/ 249 w 2331"/>
              <a:gd name="T5" fmla="*/ 0 h 1440"/>
              <a:gd name="T6" fmla="*/ 0 w 2331"/>
              <a:gd name="T7" fmla="*/ 721 h 1440"/>
              <a:gd name="T8" fmla="*/ 248 w 2331"/>
              <a:gd name="T9" fmla="*/ 1440 h 1440"/>
              <a:gd name="T10" fmla="*/ 2083 w 2331"/>
              <a:gd name="T11" fmla="*/ 1440 h 1440"/>
              <a:gd name="T12" fmla="*/ 2331 w 2331"/>
              <a:gd name="T13" fmla="*/ 721 h 1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31" h="1440">
                <a:moveTo>
                  <a:pt x="2331" y="721"/>
                </a:moveTo>
                <a:cubicBezTo>
                  <a:pt x="2331" y="449"/>
                  <a:pt x="2238" y="198"/>
                  <a:pt x="2082" y="0"/>
                </a:cubicBezTo>
                <a:cubicBezTo>
                  <a:pt x="249" y="0"/>
                  <a:pt x="249" y="0"/>
                  <a:pt x="249" y="0"/>
                </a:cubicBezTo>
                <a:cubicBezTo>
                  <a:pt x="93" y="198"/>
                  <a:pt x="0" y="449"/>
                  <a:pt x="0" y="721"/>
                </a:cubicBezTo>
                <a:cubicBezTo>
                  <a:pt x="0" y="992"/>
                  <a:pt x="92" y="1242"/>
                  <a:pt x="248" y="1440"/>
                </a:cubicBezTo>
                <a:cubicBezTo>
                  <a:pt x="2083" y="1440"/>
                  <a:pt x="2083" y="1440"/>
                  <a:pt x="2083" y="1440"/>
                </a:cubicBezTo>
                <a:cubicBezTo>
                  <a:pt x="2239" y="1242"/>
                  <a:pt x="2331" y="992"/>
                  <a:pt x="2331" y="72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46A73-AA2F-E949-9FD3-D4EA05B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067" y="838200"/>
            <a:ext cx="9437159" cy="1227667"/>
          </a:xfrm>
        </p:spPr>
        <p:txBody>
          <a:bodyPr>
            <a:normAutofit/>
          </a:bodyPr>
          <a:lstStyle/>
          <a:p>
            <a:r>
              <a:rPr lang="en-US" sz="6000">
                <a:cs typeface="Calibri Light"/>
              </a:rPr>
              <a:t>Waymarks;</a:t>
            </a:r>
            <a:endParaRPr lang="en-US" sz="600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15C679F7-CB31-36B1-48FA-4B4F700C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2006601"/>
            <a:ext cx="9437159" cy="378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" sz="4800">
                <a:ea typeface="+mn-lt"/>
                <a:cs typeface="+mn-lt"/>
              </a:rPr>
              <a:t>/ (ˈ</a:t>
            </a:r>
            <a:r>
              <a:rPr lang="en" sz="4800" err="1">
                <a:ea typeface="+mn-lt"/>
                <a:cs typeface="+mn-lt"/>
              </a:rPr>
              <a:t>weɪˌmɑːk</a:t>
            </a:r>
            <a:r>
              <a:rPr lang="en" sz="4800">
                <a:ea typeface="+mn-lt"/>
                <a:cs typeface="+mn-lt"/>
              </a:rPr>
              <a:t>) / noun. </a:t>
            </a:r>
            <a:r>
              <a:rPr lang="en" sz="4800" b="1">
                <a:ea typeface="+mn-lt"/>
                <a:cs typeface="+mn-lt"/>
              </a:rPr>
              <a:t>a symbol or signpost marking the route of a footpath</a:t>
            </a:r>
            <a:r>
              <a:rPr lang="en" sz="4800">
                <a:ea typeface="+mn-lt"/>
                <a:cs typeface="+mn-lt"/>
              </a:rPr>
              <a:t>. </a:t>
            </a:r>
            <a:endParaRPr lang="en-US" sz="48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" sz="1600">
                <a:ea typeface="+mn-lt"/>
                <a:cs typeface="+mn-lt"/>
              </a:rPr>
              <a:t>Dictonary.com</a:t>
            </a:r>
            <a:endParaRPr lang="en-US" sz="4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50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89D5-9A96-43CB-9F62-FC509EDD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71" y="808055"/>
            <a:ext cx="4008512" cy="1990670"/>
          </a:xfrm>
        </p:spPr>
        <p:txBody>
          <a:bodyPr>
            <a:noAutofit/>
          </a:bodyPr>
          <a:lstStyle/>
          <a:p>
            <a:r>
              <a:rPr lang="en-US" sz="4800" dirty="0">
                <a:ea typeface="+mj-lt"/>
                <a:cs typeface="+mj-lt"/>
              </a:rPr>
              <a:t>Do we have any Mileage signs?</a:t>
            </a:r>
            <a:endParaRPr lang="en-US" sz="4800" dirty="0">
              <a:cs typeface="Calibri Light"/>
            </a:endParaRPr>
          </a:p>
        </p:txBody>
      </p:sp>
      <p:sp>
        <p:nvSpPr>
          <p:cNvPr id="16" name="Content Placeholder 8">
            <a:extLst>
              <a:ext uri="{FF2B5EF4-FFF2-40B4-BE49-F238E27FC236}">
                <a16:creationId xmlns:a16="http://schemas.microsoft.com/office/drawing/2014/main" id="{94EFDA47-7C9E-12CF-1A40-C521707B7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563" y="3003882"/>
            <a:ext cx="4002936" cy="363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cs typeface="Calibri"/>
              </a:rPr>
              <a:t>How much further?</a:t>
            </a:r>
          </a:p>
        </p:txBody>
      </p:sp>
      <p:pic>
        <p:nvPicPr>
          <p:cNvPr id="4" name="Content Placeholder 3" descr="A green sign with white text&#10;&#10;Description automatically generated">
            <a:extLst>
              <a:ext uri="{FF2B5EF4-FFF2-40B4-BE49-F238E27FC236}">
                <a16:creationId xmlns:a16="http://schemas.microsoft.com/office/drawing/2014/main" id="{7E6B4567-3077-EB04-33E5-458BD9DDF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89752" y="1062037"/>
            <a:ext cx="6095593" cy="4571694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8AC18-6D53-8BA2-6347-EF4B64D9454C}"/>
              </a:ext>
            </a:extLst>
          </p:cNvPr>
          <p:cNvSpPr txBox="1"/>
          <p:nvPr/>
        </p:nvSpPr>
        <p:spPr>
          <a:xfrm>
            <a:off x="8911591" y="5433676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5445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Content Placeholder 3" descr="A foot prints in the snow&#10;&#10;Description automatically generated">
            <a:extLst>
              <a:ext uri="{FF2B5EF4-FFF2-40B4-BE49-F238E27FC236}">
                <a16:creationId xmlns:a16="http://schemas.microsoft.com/office/drawing/2014/main" id="{6FFDB1B7-7E6D-46AE-855E-B59689479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91" t="8351" b="150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5F67A4-7428-47F3-AE14-8CA43D976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F4A20210-FA90-4B6D-8D2E-1B90054E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0" name="Freeform 14">
            <a:extLst>
              <a:ext uri="{FF2B5EF4-FFF2-40B4-BE49-F238E27FC236}">
                <a16:creationId xmlns:a16="http://schemas.microsoft.com/office/drawing/2014/main" id="{39213B44-68B7-47E7-B506-5C79FCF80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1603" y="104899"/>
            <a:ext cx="6896713" cy="6005491"/>
          </a:xfrm>
          <a:custGeom>
            <a:avLst/>
            <a:gdLst>
              <a:gd name="connsiteX0" fmla="*/ 3912717 w 6896713"/>
              <a:gd name="connsiteY0" fmla="*/ 0 h 6005491"/>
              <a:gd name="connsiteX1" fmla="*/ 6679426 w 6896713"/>
              <a:gd name="connsiteY1" fmla="*/ 1146008 h 6005491"/>
              <a:gd name="connsiteX2" fmla="*/ 6896713 w 6896713"/>
              <a:gd name="connsiteY2" fmla="*/ 1385085 h 6005491"/>
              <a:gd name="connsiteX3" fmla="*/ 6896713 w 6896713"/>
              <a:gd name="connsiteY3" fmla="*/ 1431256 h 6005491"/>
              <a:gd name="connsiteX4" fmla="*/ 6657442 w 6896713"/>
              <a:gd name="connsiteY4" fmla="*/ 1167992 h 6005491"/>
              <a:gd name="connsiteX5" fmla="*/ 3912717 w 6896713"/>
              <a:gd name="connsiteY5" fmla="*/ 31089 h 6005491"/>
              <a:gd name="connsiteX6" fmla="*/ 31089 w 6896713"/>
              <a:gd name="connsiteY6" fmla="*/ 3912717 h 6005491"/>
              <a:gd name="connsiteX7" fmla="*/ 593046 w 6896713"/>
              <a:gd name="connsiteY7" fmla="*/ 5925483 h 6005491"/>
              <a:gd name="connsiteX8" fmla="*/ 633874 w 6896713"/>
              <a:gd name="connsiteY8" fmla="*/ 5989169 h 6005491"/>
              <a:gd name="connsiteX9" fmla="*/ 607415 w 6896713"/>
              <a:gd name="connsiteY9" fmla="*/ 6005491 h 6005491"/>
              <a:gd name="connsiteX10" fmla="*/ 566458 w 6896713"/>
              <a:gd name="connsiteY10" fmla="*/ 5941603 h 6005491"/>
              <a:gd name="connsiteX11" fmla="*/ 0 w 6896713"/>
              <a:gd name="connsiteY11" fmla="*/ 3912717 h 6005491"/>
              <a:gd name="connsiteX12" fmla="*/ 3912717 w 6896713"/>
              <a:gd name="connsiteY12" fmla="*/ 0 h 60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96713" h="6005491">
                <a:moveTo>
                  <a:pt x="3912717" y="0"/>
                </a:moveTo>
                <a:cubicBezTo>
                  <a:pt x="4993184" y="0"/>
                  <a:pt x="5971363" y="437946"/>
                  <a:pt x="6679426" y="1146008"/>
                </a:cubicBezTo>
                <a:lnTo>
                  <a:pt x="6896713" y="1385085"/>
                </a:lnTo>
                <a:lnTo>
                  <a:pt x="6896713" y="1431256"/>
                </a:lnTo>
                <a:lnTo>
                  <a:pt x="6657442" y="1167992"/>
                </a:lnTo>
                <a:cubicBezTo>
                  <a:pt x="5955006" y="465555"/>
                  <a:pt x="4984599" y="31089"/>
                  <a:pt x="3912717" y="31089"/>
                </a:cubicBezTo>
                <a:cubicBezTo>
                  <a:pt x="1768953" y="31089"/>
                  <a:pt x="31089" y="1768953"/>
                  <a:pt x="31089" y="3912717"/>
                </a:cubicBezTo>
                <a:cubicBezTo>
                  <a:pt x="31089" y="4649636"/>
                  <a:pt x="236442" y="5338592"/>
                  <a:pt x="593046" y="5925483"/>
                </a:cubicBezTo>
                <a:lnTo>
                  <a:pt x="633874" y="5989169"/>
                </a:lnTo>
                <a:lnTo>
                  <a:pt x="607415" y="6005491"/>
                </a:lnTo>
                <a:lnTo>
                  <a:pt x="566458" y="5941603"/>
                </a:lnTo>
                <a:cubicBezTo>
                  <a:pt x="206998" y="5350013"/>
                  <a:pt x="0" y="4655538"/>
                  <a:pt x="0" y="3912717"/>
                </a:cubicBezTo>
                <a:cubicBezTo>
                  <a:pt x="0" y="1751783"/>
                  <a:pt x="1751783" y="0"/>
                  <a:pt x="3912717" y="0"/>
                </a:cubicBezTo>
                <a:close/>
              </a:path>
            </a:pathLst>
          </a:cu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084D60-65A6-45F8-8C17-3529E43F1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16018" y="331504"/>
            <a:ext cx="6675982" cy="5235326"/>
            <a:chOff x="5516018" y="331504"/>
            <a:chExt cx="6675982" cy="5235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44A2572-2BF1-4C8E-AF59-F3AD411D89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66830" y="3315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5DF3485-B455-470C-8FA8-A1BDE087B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" flipH="1">
              <a:off x="9408861" y="3383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5E9DCD0-EE49-4CB4-89B6-C25F9861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" flipH="1">
              <a:off x="9551700" y="34763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13CF62-C96C-44E9-8C28-E3F2C6E7C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60000" flipH="1">
              <a:off x="9688748" y="36808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6558F-07E9-4D78-A6F3-8BCFA9E734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" flipH="1">
              <a:off x="9824866" y="38922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12D8773-83C0-4D51-9E1F-046DA7DA0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660000" flipH="1">
              <a:off x="9966867" y="41754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880C3FB-3E2E-4054-A6D1-38176D6E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780000" flipH="1">
              <a:off x="10104425" y="4458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05591A-6112-4B84-8E9E-923E43C4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900000" flipH="1">
              <a:off x="10240513" y="47948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884290-8E39-4425-BB4F-48D955C1F8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080000" flipH="1">
              <a:off x="10373882" y="52435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C383A3-6D77-41CE-8121-498BC3BA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200000" flipH="1">
              <a:off x="10505632" y="570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120A319-4A10-4542-B48C-5FB2714C4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320000" flipH="1">
              <a:off x="10637382" y="62134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15B038-50ED-419D-B142-C96EE418B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440000" flipH="1">
              <a:off x="10760965" y="69043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BAFF2F4-75B2-4498-8559-BAE80D89B4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620000" flipH="1">
              <a:off x="10888991" y="755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56AE167-8087-4A4B-B41D-5658EEBA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740000" flipH="1">
              <a:off x="11010193" y="81974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D353E8A-CBA6-44F9-9C00-D0AD27C96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860000" flipH="1">
              <a:off x="11129014" y="89566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A2C318A-A79F-4CAD-BA7A-51427BF9E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1980000" flipH="1">
              <a:off x="11249872" y="9680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F2996E3-5E01-4F22-B23C-7CD0CF72C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160000" flipH="1">
              <a:off x="11366875" y="10480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60F6BC4-AB51-4DE7-B83C-E71FE4EC86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280000" flipH="1">
              <a:off x="11474058" y="11315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F65FC1C-93BF-4ACA-BF17-17372DD10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400000" flipH="1">
              <a:off x="11583303" y="122179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F9913C-8CCE-4D56-9D2A-0C2D68667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520000" flipH="1">
              <a:off x="11685344" y="132177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0EDD18C-1AAD-48E5-AAAD-73F4B5643C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700000" flipH="1">
              <a:off x="11787704" y="14176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2D7A5C4-18C8-43E9-A50A-F87A362C8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820000" flipH="1">
              <a:off x="11880859" y="15179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A0C484E-A224-4DB0-8C34-89BE54BD1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2940000" flipH="1">
              <a:off x="11969252" y="162743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9BB438E-A25F-4A7F-B209-8899B7CEC4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3060000" flipH="1">
              <a:off x="12062016" y="173601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F8BA6DC-B1E9-4F32-A5CC-8F61976B69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074680" y="1910249"/>
              <a:ext cx="117320" cy="82912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F6D95B2-1C8D-4156-AB05-523619B4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2149943" y="2083594"/>
              <a:ext cx="39676" cy="21436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88409AD-A77F-4304-9E8B-08A4891C7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" flipH="1">
              <a:off x="9127990" y="33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2AD08A-B385-4D18-B948-8D53B3918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" flipH="1">
              <a:off x="8987576" y="33663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32A413E-FF1A-46B1-BF8B-3C1C408B3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" flipH="1">
              <a:off x="8844859" y="35117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FF4E44-2BEB-4FAE-97C9-BC6E8296D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" flipH="1">
              <a:off x="8706904" y="3657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486C0A-9B93-46B8-932F-876BE26CE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20000" flipH="1">
              <a:off x="8568008" y="38789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429BF5D-8D5B-4A48-89EE-8B779826E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840000" flipH="1">
              <a:off x="8429112" y="4100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DC996EE-5EB1-4943-A1E8-70810CBD67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960000" flipH="1">
              <a:off x="8294968" y="4462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2F833C8-E3CE-4399-B78B-9DD0EEA6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080000" flipH="1">
              <a:off x="8160824" y="48237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7C92DB2-78F1-4872-B9C7-C658A7886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260000" flipH="1">
              <a:off x="8027689" y="53184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8A2FAA-05E1-448E-A606-FA9D6703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380000" flipH="1">
              <a:off x="7894554" y="58132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5AAB5D1-1672-4825-88A7-D93923475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500000" flipH="1">
              <a:off x="7761419" y="63079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2CAAFDB-2BA2-4D04-8B8B-1241D5EC09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620000" flipH="1">
              <a:off x="7636645" y="68980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C381B3C-0009-451B-BCB3-48F7810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800000" flipH="1">
              <a:off x="7511871" y="75119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A10544C-1EAD-47FB-A17E-52C622282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1920000" flipH="1">
              <a:off x="7387899" y="81977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2540B37-D854-4525-93F8-410685438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040000" flipH="1">
              <a:off x="7268530" y="89316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450DFE8-D07F-435C-B5A2-47D126FD9F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160000" flipH="1">
              <a:off x="7152030" y="97658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C1A6513-2D5D-458C-B841-D5DD9844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340000" flipH="1">
              <a:off x="7041695" y="106002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931CF18-850E-41CD-823E-D311BD5CC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460000" flipH="1">
              <a:off x="6931360" y="114346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4497A09-1B1C-4EB6-B728-6FC3A1C125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580000" flipH="1">
              <a:off x="6819070" y="123586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A60DE04-F3E8-437E-A2E4-A8A7BA01C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700000" flipH="1">
              <a:off x="6721359" y="133274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DBBA541-852C-4AE6-82E8-6BD13AFB4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2880000" flipH="1">
              <a:off x="6617467" y="1429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FC3362F-AD7E-45D7-BE85-7C8DD8134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000000" flipH="1">
              <a:off x="6520032" y="15272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CD83E0F-C8AF-4D52-94DB-CD949A2B1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120000" flipH="1">
              <a:off x="6429579" y="16416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0D5F865-890F-483F-B407-516CE6D22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240000" flipH="1">
              <a:off x="6340532" y="17504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E6A2505-E617-4419-AB05-10B779B5C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420000" flipH="1">
              <a:off x="6261757" y="18601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DFF0D66-52FC-4F64-B67F-72D9EFEED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540000" flipH="1">
              <a:off x="6184144" y="197961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CC72040-7945-4051-989C-2B728F6D50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660000" flipH="1">
              <a:off x="6106531" y="20990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6EB6302-2333-45D4-AE20-B0F6D45CC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780000" flipH="1">
              <a:off x="6043206" y="222255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ECC1105-D16E-411D-B4B7-80BF039BF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3960000" flipH="1">
              <a:off x="5978913" y="234430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C7D2F518-4540-44DE-BC62-7D598EC99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080000" flipH="1">
              <a:off x="5912438" y="24706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19566BC-880A-4113-A9C4-0017E5184C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200000" flipH="1">
              <a:off x="5858875" y="2600922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718E7D73-F4E4-4F5D-AFF9-EE491954A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320000" flipH="1">
              <a:off x="5808182" y="273404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8D0988A2-3571-4C16-BDEF-58254F04E5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500000" flipH="1">
              <a:off x="5773263" y="286686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550BAC8-41FE-4300-910B-EE7BBD7A0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620000" flipH="1">
              <a:off x="5735963" y="300206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8CD175C-18A7-4589-8C46-A61FEF6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740000" flipH="1">
              <a:off x="5700105" y="313891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6BE3031-FD1C-443C-9889-243CEEAEDF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4860000" flipH="1">
              <a:off x="5665939" y="3275489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E37BF5D-3732-41F2-B9AF-A56C9214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040000" flipH="1">
              <a:off x="5644476" y="341425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77B6718-917A-4A01-BCF8-5C6E1217B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160000" flipH="1">
              <a:off x="5626530" y="355462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1C23AB5B-98FB-43F1-B590-BBA79814F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280000" flipH="1">
              <a:off x="5616429" y="3691831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6EEC146-226B-4C83-9C1B-DD5495DE1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400000" flipH="1">
              <a:off x="5611319" y="38353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C24D094-41EF-4CA2-9834-B04793FA1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580000" flipH="1">
              <a:off x="5608540" y="3975726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DA46AD8-674F-46C3-8A22-280F78F91A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700000" flipH="1">
              <a:off x="5605761" y="411607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AE9D757B-CD9D-447C-8780-79F2FF875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820000" flipH="1">
              <a:off x="5624195" y="425421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76B76E9-7342-43BC-B629-9180ABF57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5940000" flipH="1">
              <a:off x="5642629" y="43923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F25F68A-2DCB-4183-86F1-3428326E59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120000" flipH="1">
              <a:off x="5654818" y="4536385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BA5FA913-066C-4504-A753-026056454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240000" flipH="1">
              <a:off x="5684446" y="467136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A6E50AC-CA1E-4DD3-B85F-1720C019E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360000" flipH="1">
              <a:off x="5714074" y="4808730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224B2B1-DBD8-4BA8-8CEB-BFAC8A15D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480000" flipH="1">
              <a:off x="5748464" y="4948474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4DEFE1E7-69A3-47F5-B8B8-C0898281B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660000" flipH="1">
              <a:off x="5792091" y="5077607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6F1F489-762E-4979-9EBC-50A62330B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780000" flipH="1">
              <a:off x="5847441" y="521122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27DF22C-20E6-4DED-B405-1B26C52186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6900000" flipH="1">
              <a:off x="5900410" y="5342458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36FD8D7-6E0F-468E-B8C4-F4E67071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-7020000" flipH="1">
              <a:off x="5955760" y="5473693"/>
              <a:ext cx="3394" cy="182880"/>
            </a:xfrm>
            <a:prstGeom prst="line">
              <a:avLst/>
            </a:prstGeom>
            <a:ln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77D518-F4E1-E2B4-00C8-24F457E7D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170" y="109279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1"/>
              <a:t>Waypoint 1: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393A979-F392-3164-CB9E-37655C90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19" y="3664096"/>
            <a:ext cx="4513792" cy="914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 sz="4800" cap="all"/>
              <a:t>Revelation 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B64D6-C5F9-630C-E662-4F3964821B07}"/>
              </a:ext>
            </a:extLst>
          </p:cNvPr>
          <p:cNvSpPr txBox="1"/>
          <p:nvPr/>
        </p:nvSpPr>
        <p:spPr>
          <a:xfrm>
            <a:off x="9718246" y="6657945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031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Celestial</vt:lpstr>
      <vt:lpstr>Waymarks</vt:lpstr>
      <vt:lpstr>Dawning of the morning</vt:lpstr>
      <vt:lpstr>PowerPoint Presentation</vt:lpstr>
      <vt:lpstr>PowerPoint Presentation</vt:lpstr>
      <vt:lpstr>PowerPoint Presentation</vt:lpstr>
      <vt:lpstr>Watch therefore, for ye know neither the day nor the hour wherein the Son of man cometh. Matt 25:1-6, 13</vt:lpstr>
      <vt:lpstr>Waymarks;</vt:lpstr>
      <vt:lpstr>Do we have any Mileage signs?</vt:lpstr>
      <vt:lpstr>Waypoint 1:</vt:lpstr>
      <vt:lpstr>Ten Kings that would arise and for one hour give their power and strength to the wicked people of this earth...   Rev 17:12,13</vt:lpstr>
      <vt:lpstr>The rise of National Populism;</vt:lpstr>
      <vt:lpstr>Headline; "National Populism sweeps the world"</vt:lpstr>
      <vt:lpstr>PowerPoint Presentation</vt:lpstr>
      <vt:lpstr>And....</vt:lpstr>
      <vt:lpstr>According to revelation 17, The Rise of populist political powers, signals the arrival of earths last hour!</vt:lpstr>
      <vt:lpstr>Watch!</vt:lpstr>
      <vt:lpstr>PowerPoint Presentation</vt:lpstr>
      <vt:lpstr>Waypoint 2:</vt:lpstr>
      <vt:lpstr>The king of the north</vt:lpstr>
      <vt:lpstr>A historical continual prophecy...</vt:lpstr>
      <vt:lpstr>Watch...</vt:lpstr>
      <vt:lpstr>History &amp; Geography...</vt:lpstr>
      <vt:lpstr>First history .....we don't have time...but a few words will have to do...</vt:lpstr>
      <vt:lpstr>A prophecy unfulfilled.... </vt:lpstr>
      <vt:lpstr>PowerPoint Presentation</vt:lpstr>
      <vt:lpstr>A prophecy about to be fulfilled? </vt:lpstr>
      <vt:lpstr>Israeli and Hezbollah war</vt:lpstr>
      <vt:lpstr>The successor of the Ottoman Turkish empire</vt:lpstr>
      <vt:lpstr>Recep Tayyip Erdoğan </vt:lpstr>
      <vt:lpstr>Turkeys' position on the war in Israel...  </vt:lpstr>
      <vt:lpstr>Erdogans' statement regarding his plans after the hospital attack....</vt:lpstr>
      <vt:lpstr>...If not, we [Turkey] will!"</vt:lpstr>
      <vt:lpstr>...&amp; Geography </vt:lpstr>
      <vt:lpstr>PowerPoint Presentation</vt:lpstr>
      <vt:lpstr>PowerPoint Presentation</vt:lpstr>
      <vt:lpstr>Seas...</vt:lpstr>
      <vt:lpstr>PowerPoint Presentation</vt:lpstr>
      <vt:lpstr>…"but he shall come to his end, and none shall help him"</vt:lpstr>
      <vt:lpstr>Daniel 12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321</cp:revision>
  <dcterms:created xsi:type="dcterms:W3CDTF">2023-10-21T14:14:24Z</dcterms:created>
  <dcterms:modified xsi:type="dcterms:W3CDTF">2023-10-21T17:25:43Z</dcterms:modified>
</cp:coreProperties>
</file>