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404" r:id="rId2"/>
    <p:sldId id="405" r:id="rId3"/>
    <p:sldId id="406" r:id="rId4"/>
    <p:sldId id="407" r:id="rId5"/>
    <p:sldId id="408" r:id="rId6"/>
    <p:sldId id="256" r:id="rId7"/>
    <p:sldId id="310" r:id="rId8"/>
    <p:sldId id="338" r:id="rId9"/>
    <p:sldId id="339" r:id="rId10"/>
    <p:sldId id="340" r:id="rId11"/>
    <p:sldId id="383" r:id="rId12"/>
    <p:sldId id="376" r:id="rId13"/>
    <p:sldId id="341" r:id="rId14"/>
    <p:sldId id="384" r:id="rId15"/>
    <p:sldId id="377" r:id="rId16"/>
    <p:sldId id="378" r:id="rId17"/>
    <p:sldId id="379" r:id="rId18"/>
    <p:sldId id="385" r:id="rId19"/>
    <p:sldId id="342" r:id="rId20"/>
    <p:sldId id="343" r:id="rId21"/>
    <p:sldId id="386" r:id="rId22"/>
    <p:sldId id="358" r:id="rId23"/>
    <p:sldId id="387" r:id="rId24"/>
    <p:sldId id="344" r:id="rId25"/>
    <p:sldId id="345" r:id="rId26"/>
    <p:sldId id="328" r:id="rId27"/>
    <p:sldId id="311" r:id="rId28"/>
    <p:sldId id="388" r:id="rId29"/>
    <p:sldId id="347" r:id="rId30"/>
    <p:sldId id="331" r:id="rId31"/>
    <p:sldId id="278" r:id="rId32"/>
    <p:sldId id="279" r:id="rId33"/>
    <p:sldId id="389" r:id="rId34"/>
    <p:sldId id="348" r:id="rId35"/>
    <p:sldId id="349" r:id="rId36"/>
    <p:sldId id="350" r:id="rId37"/>
    <p:sldId id="359" r:id="rId38"/>
    <p:sldId id="351" r:id="rId39"/>
    <p:sldId id="390" r:id="rId40"/>
    <p:sldId id="362" r:id="rId41"/>
    <p:sldId id="363" r:id="rId42"/>
    <p:sldId id="380" r:id="rId43"/>
    <p:sldId id="381" r:id="rId44"/>
    <p:sldId id="382" r:id="rId45"/>
    <p:sldId id="392" r:id="rId46"/>
    <p:sldId id="391" r:id="rId47"/>
    <p:sldId id="396" r:id="rId48"/>
    <p:sldId id="393" r:id="rId49"/>
    <p:sldId id="394" r:id="rId50"/>
    <p:sldId id="395" r:id="rId51"/>
    <p:sldId id="397" r:id="rId52"/>
    <p:sldId id="398" r:id="rId53"/>
    <p:sldId id="399" r:id="rId54"/>
    <p:sldId id="400" r:id="rId55"/>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E5"/>
    <a:srgbClr val="E1FB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59" d="100"/>
          <a:sy n="59" d="100"/>
        </p:scale>
        <p:origin x="90" y="102"/>
      </p:cViewPr>
      <p:guideLst>
        <p:guide orient="horz" pos="2592"/>
        <p:guide pos="4608"/>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5702551"/>
            <a:ext cx="14630400" cy="2535554"/>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30622" tIns="65311" rIns="130622" bIns="65311" anchor="t" compatLnSpc="1"/>
          <a:lstStyle/>
          <a:p>
            <a:endParaRPr kumimoji="0" lang="en-US"/>
          </a:p>
        </p:txBody>
      </p:sp>
      <p:sp>
        <p:nvSpPr>
          <p:cNvPr id="8" name="Freeform 7"/>
          <p:cNvSpPr>
            <a:spLocks/>
          </p:cNvSpPr>
          <p:nvPr/>
        </p:nvSpPr>
        <p:spPr bwMode="auto">
          <a:xfrm>
            <a:off x="9768841" y="0"/>
            <a:ext cx="4861560" cy="82296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30622" tIns="65311" rIns="130622" bIns="65311" anchor="t" compatLnSpc="1"/>
          <a:lstStyle/>
          <a:p>
            <a:endParaRPr kumimoji="0" lang="en-US"/>
          </a:p>
        </p:txBody>
      </p:sp>
      <p:sp>
        <p:nvSpPr>
          <p:cNvPr id="9" name="Title 8"/>
          <p:cNvSpPr>
            <a:spLocks noGrp="1"/>
          </p:cNvSpPr>
          <p:nvPr>
            <p:ph type="ctrTitle"/>
          </p:nvPr>
        </p:nvSpPr>
        <p:spPr>
          <a:xfrm>
            <a:off x="686502" y="4005072"/>
            <a:ext cx="10368077" cy="2761488"/>
          </a:xfrm>
        </p:spPr>
        <p:txBody>
          <a:bodyPr rIns="65311"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692880" y="1853774"/>
            <a:ext cx="10368077" cy="2103120"/>
          </a:xfrm>
        </p:spPr>
        <p:txBody>
          <a:bodyPr tIns="0" rIns="65311" bIns="0" anchor="b">
            <a:normAutofit/>
          </a:bodyPr>
          <a:lstStyle>
            <a:lvl1pPr marL="0" indent="0" algn="r">
              <a:buNone/>
              <a:defRPr sz="2900">
                <a:solidFill>
                  <a:schemeClr val="tx1"/>
                </a:solidFill>
                <a:effectLst/>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059C19E-891C-4634-BC7F-9EB12322B0D9}" type="datetimeFigureOut">
              <a:rPr lang="en-US" smtClean="0"/>
              <a:t>11/4/2023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50257DE-AD93-4361-8CB8-A651B4C19BD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59C19E-891C-4634-BC7F-9EB12322B0D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59C19E-891C-4634-BC7F-9EB12322B0D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59C19E-891C-4634-BC7F-9EB12322B0D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5702551"/>
            <a:ext cx="14630400" cy="2535554"/>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30622" tIns="65311" rIns="130622" bIns="65311" anchor="t" compatLnSpc="1"/>
          <a:lstStyle/>
          <a:p>
            <a:endParaRPr kumimoji="0" lang="en-US"/>
          </a:p>
        </p:txBody>
      </p:sp>
      <p:sp>
        <p:nvSpPr>
          <p:cNvPr id="9" name="Freeform 8"/>
          <p:cNvSpPr>
            <a:spLocks/>
          </p:cNvSpPr>
          <p:nvPr/>
        </p:nvSpPr>
        <p:spPr bwMode="auto">
          <a:xfrm>
            <a:off x="9768841" y="0"/>
            <a:ext cx="4861560" cy="82296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30622" tIns="65311" rIns="130622" bIns="65311" anchor="t" compatLnSpc="1"/>
          <a:lstStyle/>
          <a:p>
            <a:endParaRPr kumimoji="0" lang="en-US"/>
          </a:p>
        </p:txBody>
      </p:sp>
      <p:sp>
        <p:nvSpPr>
          <p:cNvPr id="2" name="Title 1"/>
          <p:cNvSpPr>
            <a:spLocks noGrp="1"/>
          </p:cNvSpPr>
          <p:nvPr>
            <p:ph type="title"/>
          </p:nvPr>
        </p:nvSpPr>
        <p:spPr>
          <a:xfrm>
            <a:off x="1097280" y="4300605"/>
            <a:ext cx="10607040" cy="2191636"/>
          </a:xfrm>
        </p:spPr>
        <p:txBody>
          <a:bodyPr tIns="0" bIns="0" anchor="t"/>
          <a:lstStyle>
            <a:lvl1pPr algn="l">
              <a:buNone/>
              <a:defRPr sz="60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1097280" y="2982960"/>
            <a:ext cx="10607040" cy="1280026"/>
          </a:xfrm>
        </p:spPr>
        <p:txBody>
          <a:bodyPr lIns="65311" tIns="0" rIns="65311" bIns="0" anchor="b"/>
          <a:lstStyle>
            <a:lvl1pPr marL="0" indent="0" algn="l">
              <a:buNone/>
              <a:defRPr sz="2900">
                <a:solidFill>
                  <a:schemeClr val="tx1"/>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59C19E-891C-4634-BC7F-9EB12322B0D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257DE-AD93-4361-8CB8-A651B4C19BD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1948160" cy="1371600"/>
          </a:xfrm>
        </p:spPr>
        <p:txBody>
          <a:bodyPr/>
          <a:lstStyle/>
          <a:p>
            <a:r>
              <a:rPr kumimoji="0" lang="en-US"/>
              <a:t>Click to edit Master title style</a:t>
            </a:r>
          </a:p>
        </p:txBody>
      </p:sp>
      <p:sp>
        <p:nvSpPr>
          <p:cNvPr id="3" name="Content Placeholder 2"/>
          <p:cNvSpPr>
            <a:spLocks noGrp="1"/>
          </p:cNvSpPr>
          <p:nvPr>
            <p:ph sz="half" idx="1"/>
          </p:nvPr>
        </p:nvSpPr>
        <p:spPr>
          <a:xfrm>
            <a:off x="731520" y="1920240"/>
            <a:ext cx="5852160" cy="5431156"/>
          </a:xfrm>
        </p:spPr>
        <p:txBody>
          <a:bodyPr/>
          <a:lstStyle>
            <a:lvl1pPr>
              <a:defRPr sz="3700"/>
            </a:lvl1pPr>
            <a:lvl2pPr>
              <a:defRPr sz="31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827520" y="1920240"/>
            <a:ext cx="5852160" cy="5431156"/>
          </a:xfrm>
        </p:spPr>
        <p:txBody>
          <a:bodyPr/>
          <a:lstStyle>
            <a:lvl1pPr>
              <a:defRPr sz="3700"/>
            </a:lvl1pPr>
            <a:lvl2pPr>
              <a:defRPr sz="3100"/>
            </a:lvl2pPr>
            <a:lvl3pPr>
              <a:defRPr sz="29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59C19E-891C-4634-BC7F-9EB12322B0D9}"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7660"/>
            <a:ext cx="13167360" cy="13716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731520" y="6583680"/>
            <a:ext cx="6464301" cy="1005840"/>
          </a:xfrm>
        </p:spPr>
        <p:txBody>
          <a:bodyPr anchor="t"/>
          <a:lstStyle>
            <a:lvl1pPr marL="0" indent="0">
              <a:buNone/>
              <a:defRPr sz="3400" b="1">
                <a:solidFill>
                  <a:schemeClr val="accent1"/>
                </a:solidFill>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7432041" y="6583680"/>
            <a:ext cx="6466840" cy="1005840"/>
          </a:xfrm>
        </p:spPr>
        <p:txBody>
          <a:bodyPr anchor="t"/>
          <a:lstStyle>
            <a:lvl1pPr marL="0" indent="0">
              <a:buNone/>
              <a:defRPr sz="3400" b="1">
                <a:solidFill>
                  <a:schemeClr val="accent1"/>
                </a:solidFill>
              </a:defRPr>
            </a:lvl1pPr>
            <a:lvl2pPr>
              <a:buNone/>
              <a:defRPr sz="29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731520" y="1820295"/>
            <a:ext cx="6464301"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7432041" y="1820295"/>
            <a:ext cx="6466840"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59C19E-891C-4634-BC7F-9EB12322B0D9}"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329184"/>
            <a:ext cx="11953037" cy="1371600"/>
          </a:xfrm>
        </p:spPr>
        <p:txBody>
          <a:bodyPr anchor="ctr"/>
          <a:lstStyle>
            <a:lvl1pPr algn="l">
              <a:defRPr sz="6600"/>
            </a:lvl1pPr>
          </a:lstStyle>
          <a:p>
            <a:r>
              <a:rPr kumimoji="0" lang="en-US"/>
              <a:t>Click to edit Master title style</a:t>
            </a:r>
          </a:p>
        </p:txBody>
      </p:sp>
      <p:sp>
        <p:nvSpPr>
          <p:cNvPr id="7" name="Date Placeholder 6"/>
          <p:cNvSpPr>
            <a:spLocks noGrp="1"/>
          </p:cNvSpPr>
          <p:nvPr>
            <p:ph type="dt" sz="half" idx="10"/>
          </p:nvPr>
        </p:nvSpPr>
        <p:spPr/>
        <p:txBody>
          <a:bodyPr/>
          <a:lstStyle/>
          <a:p>
            <a:fld id="{1059C19E-891C-4634-BC7F-9EB12322B0D9}" type="datetimeFigureOut">
              <a:rPr lang="en-US" smtClean="0"/>
              <a:t>11/4/2023</a:t>
            </a:fld>
            <a:endParaRPr lang="en-US"/>
          </a:p>
        </p:txBody>
      </p:sp>
      <p:sp>
        <p:nvSpPr>
          <p:cNvPr id="8" name="Slide Number Placeholder 7"/>
          <p:cNvSpPr>
            <a:spLocks noGrp="1"/>
          </p:cNvSpPr>
          <p:nvPr>
            <p:ph type="sldNum" sz="quarter" idx="11"/>
          </p:nvPr>
        </p:nvSpPr>
        <p:spPr/>
        <p:txBody>
          <a:bodyPr/>
          <a:lstStyle/>
          <a:p>
            <a:fld id="{850257DE-AD93-4361-8CB8-A651B4C19BD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9C19E-891C-4634-BC7F-9EB12322B0D9}"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1422634"/>
            <a:ext cx="5120640" cy="876300"/>
          </a:xfrm>
        </p:spPr>
        <p:txBody>
          <a:bodyPr tIns="0" bIns="0" anchor="t"/>
          <a:lstStyle>
            <a:lvl1pPr algn="l">
              <a:buNone/>
              <a:defRPr sz="26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731520" y="257309"/>
            <a:ext cx="4389120" cy="1097280"/>
          </a:xfrm>
        </p:spPr>
        <p:txBody>
          <a:bodyPr lIns="65311" tIns="0" rIns="65311" bIns="0" anchor="b"/>
          <a:lstStyle>
            <a:lvl1pPr marL="0" indent="0" algn="l">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731520" y="2377440"/>
            <a:ext cx="11338560" cy="4572000"/>
          </a:xfrm>
        </p:spPr>
        <p:txBody>
          <a:bodyPr/>
          <a:lstStyle>
            <a:lvl1pPr>
              <a:defRPr sz="4000"/>
            </a:lvl1pPr>
            <a:lvl2pPr>
              <a:defRPr sz="3400"/>
            </a:lvl2pPr>
            <a:lvl3pPr>
              <a:defRPr sz="3100"/>
            </a:lvl3pPr>
            <a:lvl4pPr>
              <a:defRPr sz="2900"/>
            </a:lvl4pPr>
            <a:lvl5pPr>
              <a:defRPr sz="2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59C19E-891C-4634-BC7F-9EB12322B0D9}"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3050317" y="7706477"/>
            <a:ext cx="1219200" cy="438150"/>
          </a:xfrm>
        </p:spPr>
        <p:txBody>
          <a:bodyPr/>
          <a:lstStyle/>
          <a:p>
            <a:fld id="{850257DE-AD93-4361-8CB8-A651B4C19BD0}" type="slidenum">
              <a:rPr lang="en-US" smtClean="0"/>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90771" y="2046851"/>
            <a:ext cx="4886189" cy="1504570"/>
          </a:xfrm>
        </p:spPr>
        <p:txBody>
          <a:bodyPr anchor="b"/>
          <a:lstStyle>
            <a:lvl1pPr algn="l">
              <a:buNone/>
              <a:defRPr sz="31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705005" y="1223888"/>
            <a:ext cx="6583680" cy="493776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46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890774" y="3598518"/>
            <a:ext cx="4886186" cy="3196178"/>
          </a:xfrm>
        </p:spPr>
        <p:txBody>
          <a:bodyPr lIns="65311" rIns="65311"/>
          <a:lstStyle>
            <a:lvl1pPr marL="0" indent="0">
              <a:buFontTx/>
              <a:buNone/>
              <a:defRPr sz="1700"/>
            </a:lvl1pPr>
            <a:lvl2pPr>
              <a:buFontTx/>
              <a:buNone/>
              <a:defRPr sz="1700"/>
            </a:lvl2pPr>
            <a:lvl3pPr>
              <a:buFontTx/>
              <a:buNone/>
              <a:defRPr sz="1400"/>
            </a:lvl3pPr>
            <a:lvl4pPr>
              <a:buFontTx/>
              <a:buNone/>
              <a:defRPr sz="1300"/>
            </a:lvl4pPr>
            <a:lvl5pPr>
              <a:buFontTx/>
              <a:buNone/>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731520" y="7706477"/>
            <a:ext cx="3413760" cy="438150"/>
          </a:xfrm>
        </p:spPr>
        <p:txBody>
          <a:bodyPr/>
          <a:lstStyle/>
          <a:p>
            <a:fld id="{1059C19E-891C-4634-BC7F-9EB12322B0D9}"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257DE-AD93-4361-8CB8-A651B4C19BD0}" type="slidenum">
              <a:rPr lang="en-US" smtClean="0"/>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5702551"/>
            <a:ext cx="14630400" cy="2535554"/>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30622" tIns="65311" rIns="130622" bIns="65311" anchor="t" compatLnSpc="1"/>
          <a:lstStyle/>
          <a:p>
            <a:endParaRPr kumimoji="0" lang="en-US"/>
          </a:p>
        </p:txBody>
      </p:sp>
      <p:sp>
        <p:nvSpPr>
          <p:cNvPr id="16" name="Freeform 15"/>
          <p:cNvSpPr>
            <a:spLocks/>
          </p:cNvSpPr>
          <p:nvPr/>
        </p:nvSpPr>
        <p:spPr bwMode="auto">
          <a:xfrm>
            <a:off x="11704320" y="0"/>
            <a:ext cx="2926080" cy="82296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30622" tIns="65311" rIns="130622" bIns="65311" anchor="t" compatLnSpc="1"/>
          <a:lstStyle/>
          <a:p>
            <a:endParaRPr kumimoji="0" lang="en-US"/>
          </a:p>
        </p:txBody>
      </p:sp>
      <p:sp>
        <p:nvSpPr>
          <p:cNvPr id="9" name="Title Placeholder 8"/>
          <p:cNvSpPr>
            <a:spLocks noGrp="1"/>
          </p:cNvSpPr>
          <p:nvPr>
            <p:ph type="title"/>
          </p:nvPr>
        </p:nvSpPr>
        <p:spPr>
          <a:xfrm>
            <a:off x="731520" y="329566"/>
            <a:ext cx="11948160" cy="1371600"/>
          </a:xfrm>
          <a:prstGeom prst="rect">
            <a:avLst/>
          </a:prstGeom>
        </p:spPr>
        <p:txBody>
          <a:bodyPr vert="horz" lIns="65311" tIns="65311" rIns="65311" bIns="65311" anchor="ctr">
            <a:normAutofit/>
          </a:bodyPr>
          <a:lstStyle/>
          <a:p>
            <a:r>
              <a:rPr kumimoji="0" lang="en-US"/>
              <a:t>Click to edit Master title style</a:t>
            </a:r>
          </a:p>
        </p:txBody>
      </p:sp>
      <p:sp>
        <p:nvSpPr>
          <p:cNvPr id="30" name="Text Placeholder 29"/>
          <p:cNvSpPr>
            <a:spLocks noGrp="1"/>
          </p:cNvSpPr>
          <p:nvPr>
            <p:ph type="body" idx="1"/>
          </p:nvPr>
        </p:nvSpPr>
        <p:spPr>
          <a:xfrm>
            <a:off x="731520" y="1920240"/>
            <a:ext cx="11948160" cy="5431156"/>
          </a:xfrm>
          <a:prstGeom prst="rect">
            <a:avLst/>
          </a:prstGeom>
        </p:spPr>
        <p:txBody>
          <a:bodyPr vert="horz" lIns="130622" tIns="65311" rIns="130622" bIns="6531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731520" y="7706477"/>
            <a:ext cx="3413760" cy="438150"/>
          </a:xfrm>
          <a:prstGeom prst="rect">
            <a:avLst/>
          </a:prstGeom>
        </p:spPr>
        <p:txBody>
          <a:bodyPr vert="horz" lIns="130622" tIns="65311" rIns="130622" bIns="0" anchor="b"/>
          <a:lstStyle>
            <a:lvl1pPr algn="l" eaLnBrk="1" latinLnBrk="0" hangingPunct="1">
              <a:defRPr kumimoji="0" sz="1400">
                <a:solidFill>
                  <a:schemeClr val="tx2">
                    <a:shade val="50000"/>
                  </a:schemeClr>
                </a:solidFill>
              </a:defRPr>
            </a:lvl1pPr>
          </a:lstStyle>
          <a:p>
            <a:fld id="{1059C19E-891C-4634-BC7F-9EB12322B0D9}" type="datetimeFigureOut">
              <a:rPr lang="en-US" smtClean="0"/>
              <a:t>11/4/2023</a:t>
            </a:fld>
            <a:endParaRPr lang="en-US"/>
          </a:p>
        </p:txBody>
      </p:sp>
      <p:sp>
        <p:nvSpPr>
          <p:cNvPr id="22" name="Footer Placeholder 21"/>
          <p:cNvSpPr>
            <a:spLocks noGrp="1"/>
          </p:cNvSpPr>
          <p:nvPr>
            <p:ph type="ftr" sz="quarter" idx="3"/>
          </p:nvPr>
        </p:nvSpPr>
        <p:spPr>
          <a:xfrm>
            <a:off x="4998720" y="7706477"/>
            <a:ext cx="4632960" cy="438150"/>
          </a:xfrm>
          <a:prstGeom prst="rect">
            <a:avLst/>
          </a:prstGeom>
        </p:spPr>
        <p:txBody>
          <a:bodyPr vert="horz" lIns="0" tIns="65311" rIns="0" bIns="0" anchor="b"/>
          <a:lstStyle>
            <a:lvl1pPr algn="ctr" eaLnBrk="1" latinLnBrk="0" hangingPunct="1">
              <a:defRPr kumimoji="0" sz="14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3045440" y="7706477"/>
            <a:ext cx="1219200" cy="438150"/>
          </a:xfrm>
          <a:prstGeom prst="rect">
            <a:avLst/>
          </a:prstGeom>
        </p:spPr>
        <p:txBody>
          <a:bodyPr vert="horz" lIns="0" tIns="0" rIns="0" bIns="0" anchor="b"/>
          <a:lstStyle>
            <a:lvl1pPr algn="r" eaLnBrk="1" latinLnBrk="0" hangingPunct="1">
              <a:defRPr kumimoji="0" sz="1400">
                <a:solidFill>
                  <a:schemeClr val="tx2">
                    <a:shade val="50000"/>
                  </a:schemeClr>
                </a:solidFill>
              </a:defRPr>
            </a:lvl1pPr>
          </a:lstStyle>
          <a:p>
            <a:fld id="{850257DE-AD93-4361-8CB8-A651B4C19BD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txStyles>
    <p:titleStyle>
      <a:lvl1pPr algn="l" rtl="0" eaLnBrk="1" latinLnBrk="0" hangingPunct="1">
        <a:spcBef>
          <a:spcPct val="0"/>
        </a:spcBef>
        <a:buNone/>
        <a:defRPr kumimoji="0" sz="6600" kern="1200">
          <a:solidFill>
            <a:schemeClr val="tx1"/>
          </a:solidFill>
          <a:latin typeface="+mj-lt"/>
          <a:ea typeface="+mj-ea"/>
          <a:cs typeface="+mj-cs"/>
        </a:defRPr>
      </a:lvl1pPr>
    </p:titleStyle>
    <p:bodyStyle>
      <a:lvl1pPr marL="600861" indent="-548613" algn="l" rtl="0" eaLnBrk="1" latinLnBrk="0" hangingPunct="1">
        <a:spcBef>
          <a:spcPct val="20000"/>
        </a:spcBef>
        <a:buClr>
          <a:schemeClr val="accent1"/>
        </a:buClr>
        <a:buSzPct val="80000"/>
        <a:buFont typeface="Wingdings 2"/>
        <a:buChar char=""/>
        <a:defRPr kumimoji="0" sz="4300" kern="1200">
          <a:solidFill>
            <a:schemeClr val="tx1"/>
          </a:solidFill>
          <a:latin typeface="+mn-lt"/>
          <a:ea typeface="+mn-ea"/>
          <a:cs typeface="+mn-cs"/>
        </a:defRPr>
      </a:lvl1pPr>
      <a:lvl2pPr marL="1031914" indent="-391866" algn="l" rtl="0" eaLnBrk="1" latinLnBrk="0" hangingPunct="1">
        <a:spcBef>
          <a:spcPct val="20000"/>
        </a:spcBef>
        <a:buClr>
          <a:schemeClr val="accent1"/>
        </a:buClr>
        <a:buSzPct val="90000"/>
        <a:buFont typeface="Wingdings 2"/>
        <a:buChar char=""/>
        <a:defRPr kumimoji="0" sz="3700" kern="1200">
          <a:solidFill>
            <a:schemeClr val="tx1"/>
          </a:solidFill>
          <a:latin typeface="+mn-lt"/>
          <a:ea typeface="+mn-ea"/>
          <a:cs typeface="+mn-cs"/>
        </a:defRPr>
      </a:lvl2pPr>
      <a:lvl3pPr marL="1436842" indent="-365742" algn="l" rtl="0" eaLnBrk="1" latinLnBrk="0" hangingPunct="1">
        <a:spcBef>
          <a:spcPct val="20000"/>
        </a:spcBef>
        <a:buClr>
          <a:schemeClr val="accent2"/>
        </a:buClr>
        <a:buSzPct val="85000"/>
        <a:buFont typeface="Arial"/>
        <a:buChar char="○"/>
        <a:defRPr kumimoji="0" sz="3400" kern="1200">
          <a:solidFill>
            <a:schemeClr val="tx1"/>
          </a:solidFill>
          <a:latin typeface="+mn-lt"/>
          <a:ea typeface="+mn-ea"/>
          <a:cs typeface="+mn-cs"/>
        </a:defRPr>
      </a:lvl3pPr>
      <a:lvl4pPr marL="1828709" indent="-339617" algn="l" rtl="0" eaLnBrk="1" latinLnBrk="0" hangingPunct="1">
        <a:spcBef>
          <a:spcPct val="20000"/>
        </a:spcBef>
        <a:buClr>
          <a:schemeClr val="accent3"/>
        </a:buClr>
        <a:buSzPct val="90000"/>
        <a:buFont typeface="Wingdings 2"/>
        <a:buChar char=""/>
        <a:defRPr kumimoji="0" sz="2900" kern="1200">
          <a:solidFill>
            <a:schemeClr val="tx1"/>
          </a:solidFill>
          <a:latin typeface="+mn-lt"/>
          <a:ea typeface="+mn-ea"/>
          <a:cs typeface="+mn-cs"/>
        </a:defRPr>
      </a:lvl4pPr>
      <a:lvl5pPr marL="2129139" indent="-261244" algn="l" rtl="0" eaLnBrk="1" latinLnBrk="0" hangingPunct="1">
        <a:spcBef>
          <a:spcPct val="20000"/>
        </a:spcBef>
        <a:buClr>
          <a:schemeClr val="accent4"/>
        </a:buClr>
        <a:buSzPct val="100000"/>
        <a:buFont typeface="Arial"/>
        <a:buChar char="-"/>
        <a:defRPr kumimoji="0" sz="2900" kern="1200">
          <a:solidFill>
            <a:schemeClr val="tx1"/>
          </a:solidFill>
          <a:latin typeface="+mn-lt"/>
          <a:ea typeface="+mn-ea"/>
          <a:cs typeface="+mn-cs"/>
        </a:defRPr>
      </a:lvl5pPr>
      <a:lvl6pPr marL="2429570" indent="-261244" algn="l" rtl="0" eaLnBrk="1" latinLnBrk="0" hangingPunct="1">
        <a:spcBef>
          <a:spcPct val="20000"/>
        </a:spcBef>
        <a:buClr>
          <a:schemeClr val="accent5"/>
        </a:buClr>
        <a:buFont typeface="Arial"/>
        <a:buChar char="-"/>
        <a:defRPr kumimoji="0" sz="2900" kern="1200" baseline="0">
          <a:solidFill>
            <a:schemeClr val="tx1"/>
          </a:solidFill>
          <a:latin typeface="+mn-lt"/>
          <a:ea typeface="+mn-ea"/>
          <a:cs typeface="+mn-cs"/>
        </a:defRPr>
      </a:lvl6pPr>
      <a:lvl7pPr marL="2743063" indent="-261244" algn="l" rtl="0" eaLnBrk="1" latinLnBrk="0" hangingPunct="1">
        <a:spcBef>
          <a:spcPct val="20000"/>
        </a:spcBef>
        <a:buClr>
          <a:schemeClr val="accent6"/>
        </a:buClr>
        <a:buSzPct val="100000"/>
        <a:buFont typeface="Arial"/>
        <a:buChar char="•"/>
        <a:defRPr kumimoji="0" sz="2600" kern="1200" baseline="0">
          <a:solidFill>
            <a:schemeClr val="tx1"/>
          </a:solidFill>
          <a:latin typeface="+mn-lt"/>
          <a:ea typeface="+mn-ea"/>
          <a:cs typeface="+mn-cs"/>
        </a:defRPr>
      </a:lvl7pPr>
      <a:lvl8pPr marL="3056556" indent="-261244" algn="l" rtl="0" eaLnBrk="1" latinLnBrk="0" hangingPunct="1">
        <a:spcBef>
          <a:spcPct val="20000"/>
        </a:spcBef>
        <a:buClr>
          <a:schemeClr val="accent6"/>
        </a:buClr>
        <a:buFont typeface="Arial"/>
        <a:buChar char="▪"/>
        <a:defRPr kumimoji="0" sz="2300" kern="1200">
          <a:solidFill>
            <a:schemeClr val="tx1"/>
          </a:solidFill>
          <a:latin typeface="+mn-lt"/>
          <a:ea typeface="+mn-ea"/>
          <a:cs typeface="+mn-cs"/>
        </a:defRPr>
      </a:lvl8pPr>
      <a:lvl9pPr marL="3330862" indent="-261244" algn="l" rtl="0" eaLnBrk="1" latinLnBrk="0" hangingPunct="1">
        <a:spcBef>
          <a:spcPct val="20000"/>
        </a:spcBef>
        <a:buClr>
          <a:schemeClr val="accent6"/>
        </a:buClr>
        <a:buFont typeface="Arial"/>
        <a:buChar char="•"/>
        <a:defRPr kumimoji="0" sz="23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548640"/>
            <a:ext cx="14142720" cy="5087100"/>
          </a:xfrm>
          <a:prstGeom prst="rect">
            <a:avLst/>
          </a:prstGeom>
          <a:noFill/>
        </p:spPr>
        <p:txBody>
          <a:bodyPr wrap="square" lIns="130622" tIns="65311" rIns="130622" bIns="65311" rtlCol="0">
            <a:spAutoFit/>
          </a:bodyPr>
          <a:lstStyle/>
          <a:p>
            <a:endParaRPr lang="en-US" sz="4600" dirty="0"/>
          </a:p>
          <a:p>
            <a:r>
              <a:rPr lang="en-US" sz="4600" dirty="0">
                <a:solidFill>
                  <a:srgbClr val="FFFF00"/>
                </a:solidFill>
                <a:latin typeface="Bahnschrift Light SemiCondensed" panose="020B0502040204020203" pitchFamily="34" charset="0"/>
              </a:rPr>
              <a:t>Revelation 17:3 </a:t>
            </a:r>
          </a:p>
          <a:p>
            <a:r>
              <a:rPr lang="en-US" sz="4600" dirty="0">
                <a:latin typeface="Bahnschrift Light SemiCondensed" panose="020B0502040204020203" pitchFamily="34" charset="0"/>
              </a:rPr>
              <a:t>“So he carried me away in the Spirit into the wilderness. And I saw a woman sitting on a scarlet beast which was full of names of blasphemy, having seven heads and ten horns.”   </a:t>
            </a:r>
          </a:p>
          <a:p>
            <a:endParaRPr lang="en-US" sz="4600" dirty="0"/>
          </a:p>
        </p:txBody>
      </p:sp>
    </p:spTree>
    <p:extLst>
      <p:ext uri="{BB962C8B-B14F-4D97-AF65-F5344CB8AC3E}">
        <p14:creationId xmlns:p14="http://schemas.microsoft.com/office/powerpoint/2010/main" val="5918807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457201"/>
            <a:ext cx="13533120" cy="8257199"/>
          </a:xfrm>
          <a:prstGeom prst="rect">
            <a:avLst/>
          </a:prstGeom>
          <a:noFill/>
        </p:spPr>
        <p:txBody>
          <a:bodyPr wrap="square" lIns="130622" tIns="65311" rIns="130622" bIns="65311" rtlCol="0">
            <a:spAutoFit/>
          </a:bodyPr>
          <a:lstStyle/>
          <a:p>
            <a:r>
              <a:rPr lang="en-US" sz="4400" b="1" dirty="0">
                <a:solidFill>
                  <a:srgbClr val="E1FBFF"/>
                </a:solidFill>
              </a:rPr>
              <a:t>United Nations</a:t>
            </a:r>
            <a:endParaRPr lang="en-US" sz="4400" dirty="0">
              <a:solidFill>
                <a:srgbClr val="E1FBFF"/>
              </a:solidFill>
            </a:endParaRPr>
          </a:p>
          <a:p>
            <a:pPr marL="816388" indent="-816388">
              <a:buFont typeface="Arial" panose="020B0604020202020204" pitchFamily="34" charset="0"/>
              <a:buChar char="•"/>
            </a:pPr>
            <a:r>
              <a:rPr lang="en-US" sz="4400" u="sng" dirty="0"/>
              <a:t>Membership</a:t>
            </a:r>
            <a:r>
              <a:rPr lang="en-US" sz="4400" dirty="0"/>
              <a:t> of the </a:t>
            </a:r>
            <a:r>
              <a:rPr lang="en-US" sz="4400" u="sng" dirty="0"/>
              <a:t>United Nations</a:t>
            </a:r>
            <a:r>
              <a:rPr lang="en-US" sz="4400" dirty="0"/>
              <a:t> organization is reserved for states, not individuals. (Established in 1944)</a:t>
            </a:r>
          </a:p>
          <a:p>
            <a:pPr marL="816388" indent="-816388">
              <a:buFont typeface="Arial" panose="020B0604020202020204" pitchFamily="34" charset="0"/>
              <a:buChar char="•"/>
            </a:pPr>
            <a:r>
              <a:rPr lang="en-US" sz="4400" u="sng" dirty="0"/>
              <a:t>Not a legislative body</a:t>
            </a:r>
            <a:r>
              <a:rPr lang="en-US" sz="4400" dirty="0"/>
              <a:t> and is thus limited to a </a:t>
            </a:r>
            <a:r>
              <a:rPr lang="en-US" sz="4400" u="sng" dirty="0"/>
              <a:t>mostly advisory role</a:t>
            </a:r>
            <a:r>
              <a:rPr lang="en-US" sz="4400" dirty="0"/>
              <a:t>. </a:t>
            </a:r>
          </a:p>
          <a:p>
            <a:pPr marL="816388" indent="-816388">
              <a:buFont typeface="Arial" panose="020B0604020202020204" pitchFamily="34" charset="0"/>
              <a:buChar char="•"/>
            </a:pPr>
            <a:r>
              <a:rPr lang="en-US" sz="4400" u="sng" dirty="0"/>
              <a:t>Purpose</a:t>
            </a:r>
            <a:r>
              <a:rPr lang="en-US" sz="4400" dirty="0"/>
              <a:t> is to </a:t>
            </a:r>
            <a:r>
              <a:rPr lang="en-US" sz="4400" u="sng" dirty="0"/>
              <a:t>foster cooperation between existing national governments</a:t>
            </a:r>
            <a:r>
              <a:rPr lang="en-US" sz="4400" dirty="0"/>
              <a:t> rather than exert authority over them.</a:t>
            </a:r>
            <a:r>
              <a:rPr lang="en-US" sz="4400" u="sng" dirty="0"/>
              <a:t> </a:t>
            </a:r>
            <a:endParaRPr lang="en-US" sz="4400" dirty="0"/>
          </a:p>
          <a:p>
            <a:pPr marL="816388" indent="-816388">
              <a:buFont typeface="Arial" panose="020B0604020202020204" pitchFamily="34" charset="0"/>
              <a:buChar char="•"/>
            </a:pPr>
            <a:r>
              <a:rPr lang="en-US" sz="4400" dirty="0"/>
              <a:t>Within the UN. -</a:t>
            </a:r>
            <a:r>
              <a:rPr lang="en-US" sz="4400" u="sng" dirty="0"/>
              <a:t>League of Democratic Nations</a:t>
            </a:r>
            <a:r>
              <a:rPr lang="en-US" sz="4400" dirty="0"/>
              <a:t> which supports a federation of nations</a:t>
            </a:r>
          </a:p>
          <a:p>
            <a:endParaRPr lang="en-US" sz="4400" dirty="0"/>
          </a:p>
        </p:txBody>
      </p:sp>
    </p:spTree>
    <p:extLst>
      <p:ext uri="{BB962C8B-B14F-4D97-AF65-F5344CB8AC3E}">
        <p14:creationId xmlns:p14="http://schemas.microsoft.com/office/powerpoint/2010/main" val="32333850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31520"/>
            <a:ext cx="11582400" cy="1455337"/>
          </a:xfrm>
          <a:prstGeom prst="rect">
            <a:avLst/>
          </a:prstGeom>
          <a:noFill/>
        </p:spPr>
        <p:txBody>
          <a:bodyPr wrap="square" lIns="130622" tIns="65311" rIns="130622" bIns="65311" rtlCol="0">
            <a:spAutoFit/>
          </a:bodyPr>
          <a:lstStyle/>
          <a:p>
            <a:pPr algn="ctr"/>
            <a:r>
              <a:rPr lang="en-US" sz="8600" dirty="0"/>
              <a:t>THE GREAT RESET</a:t>
            </a:r>
          </a:p>
        </p:txBody>
      </p:sp>
    </p:spTree>
    <p:extLst>
      <p:ext uri="{BB962C8B-B14F-4D97-AF65-F5344CB8AC3E}">
        <p14:creationId xmlns:p14="http://schemas.microsoft.com/office/powerpoint/2010/main" val="14863409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 y="274321"/>
            <a:ext cx="9799320" cy="7549313"/>
          </a:xfrm>
          <a:prstGeom prst="rect">
            <a:avLst/>
          </a:prstGeom>
          <a:noFill/>
        </p:spPr>
        <p:txBody>
          <a:bodyPr wrap="square" lIns="130622" tIns="65311" rIns="130622" bIns="65311" rtlCol="0">
            <a:spAutoFit/>
          </a:bodyPr>
          <a:lstStyle/>
          <a:p>
            <a:r>
              <a:rPr lang="en-US" sz="5700" dirty="0">
                <a:solidFill>
                  <a:schemeClr val="tx1">
                    <a:lumMod val="85000"/>
                  </a:schemeClr>
                </a:solidFill>
                <a:latin typeface="Arial Narrow" panose="020B0606020202030204" pitchFamily="34" charset="0"/>
              </a:rPr>
              <a:t>David Rockefeller(Founder Of The </a:t>
            </a:r>
            <a:r>
              <a:rPr lang="en-US" sz="5700" b="1" dirty="0">
                <a:solidFill>
                  <a:schemeClr val="tx1">
                    <a:lumMod val="85000"/>
                  </a:schemeClr>
                </a:solidFill>
                <a:latin typeface="Arial Narrow" panose="020B0606020202030204" pitchFamily="34" charset="0"/>
              </a:rPr>
              <a:t>Trilateral Commission</a:t>
            </a:r>
            <a:r>
              <a:rPr lang="en-US" sz="5700" dirty="0">
                <a:solidFill>
                  <a:schemeClr val="tx1">
                    <a:lumMod val="85000"/>
                  </a:schemeClr>
                </a:solidFill>
                <a:latin typeface="Arial Narrow" panose="020B0606020202030204" pitchFamily="34" charset="0"/>
              </a:rPr>
              <a:t>) said</a:t>
            </a:r>
            <a:r>
              <a:rPr lang="en-US" sz="5700" dirty="0">
                <a:solidFill>
                  <a:schemeClr val="tx1">
                    <a:lumMod val="95000"/>
                  </a:schemeClr>
                </a:solidFill>
                <a:latin typeface="Arial Narrow" panose="020B0606020202030204" pitchFamily="34" charset="0"/>
              </a:rPr>
              <a:t>,</a:t>
            </a:r>
            <a:r>
              <a:rPr lang="en-US" sz="5700" b="1" i="1" dirty="0">
                <a:solidFill>
                  <a:schemeClr val="tx1">
                    <a:lumMod val="95000"/>
                  </a:schemeClr>
                </a:solidFill>
                <a:latin typeface="Arial Narrow" panose="020B0606020202030204" pitchFamily="34" charset="0"/>
              </a:rPr>
              <a:t> </a:t>
            </a:r>
            <a:r>
              <a:rPr lang="en-US" sz="5700" dirty="0">
                <a:latin typeface="Arial Narrow" panose="020B0606020202030204" pitchFamily="34" charset="0"/>
              </a:rPr>
              <a:t>“We are on the verge of a global transformation. All we need is the right major crisis and the nations will accept the New World Order….</a:t>
            </a:r>
            <a:r>
              <a:rPr lang="en-US" sz="6000" dirty="0"/>
              <a:t> </a:t>
            </a:r>
            <a:r>
              <a:rPr lang="en-US" sz="4000" dirty="0"/>
              <a:t>WEF - chairman Klaus Schwab – sought world unity for decades –- </a:t>
            </a:r>
          </a:p>
          <a:p>
            <a:pPr lvl="0"/>
            <a:endParaRPr lang="en-US" sz="5700" dirty="0">
              <a:latin typeface="Arial Narrow" panose="020B0606020202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8"/>
          <a:stretch/>
        </p:blipFill>
        <p:spPr bwMode="auto">
          <a:xfrm>
            <a:off x="10842171" y="2856138"/>
            <a:ext cx="3486835" cy="461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4881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4978" y="3124200"/>
            <a:ext cx="3781572"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8214" y="304800"/>
            <a:ext cx="10488386" cy="6287429"/>
          </a:xfrm>
          <a:prstGeom prst="rect">
            <a:avLst/>
          </a:prstGeom>
          <a:noFill/>
        </p:spPr>
        <p:txBody>
          <a:bodyPr wrap="square" lIns="130622" tIns="65311" rIns="130622" bIns="65311" rtlCol="0">
            <a:spAutoFit/>
          </a:bodyPr>
          <a:lstStyle/>
          <a:p>
            <a:r>
              <a:rPr lang="en-US" sz="4000" b="1" dirty="0"/>
              <a:t>THE GREAT RESET -</a:t>
            </a:r>
            <a:r>
              <a:rPr lang="en-US" sz="4000" dirty="0"/>
              <a:t> introduced by </a:t>
            </a:r>
            <a:r>
              <a:rPr lang="en-US" sz="4000" u="sng" dirty="0"/>
              <a:t>King Charles</a:t>
            </a:r>
            <a:r>
              <a:rPr lang="en-US" sz="4000" dirty="0"/>
              <a:t> III before coronation</a:t>
            </a:r>
          </a:p>
          <a:p>
            <a:pPr lvl="0"/>
            <a:r>
              <a:rPr lang="en-US" sz="4000" u="sng" dirty="0"/>
              <a:t>Great Reset Plan </a:t>
            </a:r>
            <a:r>
              <a:rPr lang="en-US" sz="4000" dirty="0"/>
              <a:t>- June 2020. -  global capitalism should be transformed so that corporations no longer focus solely on serving shareholders but become custodians of society by creating value for ‘</a:t>
            </a:r>
            <a:r>
              <a:rPr lang="en-US" sz="4000" u="sng" dirty="0"/>
              <a:t>stakeholders</a:t>
            </a:r>
            <a:r>
              <a:rPr lang="en-US" sz="4000" dirty="0"/>
              <a:t>’ (society). - global governance.</a:t>
            </a:r>
          </a:p>
          <a:p>
            <a:pPr lvl="0"/>
            <a:r>
              <a:rPr lang="en-US" sz="4000" dirty="0"/>
              <a:t>It would have been the </a:t>
            </a:r>
            <a:r>
              <a:rPr lang="en-US" sz="4000" b="1" u="sng" dirty="0"/>
              <a:t>WEF </a:t>
            </a:r>
            <a:r>
              <a:rPr lang="en-US" sz="4000" u="sng" dirty="0"/>
              <a:t>Theme in 2021 -</a:t>
            </a:r>
            <a:r>
              <a:rPr lang="en-US" sz="4000" b="1" u="sng" dirty="0"/>
              <a:t> </a:t>
            </a:r>
            <a:r>
              <a:rPr lang="en-US" sz="4000" u="sng" dirty="0"/>
              <a:t>in Switzerland </a:t>
            </a:r>
            <a:endParaRPr lang="en-US" sz="4000" dirty="0"/>
          </a:p>
        </p:txBody>
      </p:sp>
    </p:spTree>
    <p:extLst>
      <p:ext uri="{BB962C8B-B14F-4D97-AF65-F5344CB8AC3E}">
        <p14:creationId xmlns:p14="http://schemas.microsoft.com/office/powerpoint/2010/main" val="30786597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214" y="509452"/>
            <a:ext cx="7135586" cy="6841427"/>
          </a:xfrm>
          <a:prstGeom prst="rect">
            <a:avLst/>
          </a:prstGeom>
          <a:noFill/>
        </p:spPr>
        <p:txBody>
          <a:bodyPr wrap="square" lIns="130622" tIns="65311" rIns="130622" bIns="65311" rtlCol="0">
            <a:spAutoFit/>
          </a:bodyPr>
          <a:lstStyle/>
          <a:p>
            <a:pPr>
              <a:spcBef>
                <a:spcPts val="857"/>
              </a:spcBef>
            </a:pPr>
            <a:r>
              <a:rPr lang="en-US" sz="4400" u="sng" dirty="0"/>
              <a:t>A UNITARY WORLD GOVERNMENT</a:t>
            </a:r>
            <a:r>
              <a:rPr lang="en-US" sz="4400" dirty="0"/>
              <a:t> would consist of a single, central government body with supreme sovereignty. While administrative subdivisions might exist, their powers are delegated by the central government.  </a:t>
            </a:r>
            <a:r>
              <a:rPr lang="en-US" sz="3200" dirty="0"/>
              <a:t>(Wikipedia)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038350"/>
            <a:ext cx="67341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6638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25" b="8958"/>
          <a:stretch/>
        </p:blipFill>
        <p:spPr bwMode="auto">
          <a:xfrm>
            <a:off x="8686800" y="1"/>
            <a:ext cx="5943600" cy="82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1040" y="457200"/>
            <a:ext cx="7909560" cy="6841427"/>
          </a:xfrm>
          <a:prstGeom prst="rect">
            <a:avLst/>
          </a:prstGeom>
          <a:noFill/>
        </p:spPr>
        <p:txBody>
          <a:bodyPr wrap="square" lIns="130622" tIns="65311" rIns="130622" bIns="65311" rtlCol="0">
            <a:spAutoFit/>
          </a:bodyPr>
          <a:lstStyle/>
          <a:p>
            <a:pPr algn="ctr"/>
            <a:r>
              <a:rPr lang="en-US" sz="6300" dirty="0"/>
              <a:t>The Great Reset</a:t>
            </a:r>
          </a:p>
          <a:p>
            <a:pPr marL="653110" indent="-653110">
              <a:buFont typeface="Arial" panose="020B0604020202020204" pitchFamily="34" charset="0"/>
              <a:buChar char="•"/>
            </a:pPr>
            <a:endParaRPr lang="en-US" sz="2900" dirty="0"/>
          </a:p>
          <a:p>
            <a:pPr marL="653110" indent="-653110">
              <a:buFont typeface="Arial" panose="020B0604020202020204" pitchFamily="34" charset="0"/>
              <a:buChar char="•"/>
            </a:pPr>
            <a:r>
              <a:rPr lang="en-US" sz="2900" dirty="0"/>
              <a:t>King Charles III</a:t>
            </a:r>
          </a:p>
          <a:p>
            <a:pPr marL="653110" indent="-653110">
              <a:buFont typeface="Arial" panose="020B0604020202020204" pitchFamily="34" charset="0"/>
              <a:buChar char="•"/>
            </a:pPr>
            <a:endParaRPr lang="en-US" sz="2900" dirty="0"/>
          </a:p>
          <a:p>
            <a:pPr marL="653110" indent="-653110">
              <a:buFont typeface="Arial" panose="020B0604020202020204" pitchFamily="34" charset="0"/>
              <a:buChar char="•"/>
            </a:pPr>
            <a:endParaRPr lang="en-US" sz="2900" dirty="0"/>
          </a:p>
          <a:p>
            <a:r>
              <a:rPr lang="en-US" sz="5700" dirty="0"/>
              <a:t>King Charles major objective according to his first speech as king – to combat global warming</a:t>
            </a:r>
          </a:p>
          <a:p>
            <a:endParaRPr lang="en-US" sz="2900" dirty="0"/>
          </a:p>
        </p:txBody>
      </p:sp>
    </p:spTree>
    <p:extLst>
      <p:ext uri="{BB962C8B-B14F-4D97-AF65-F5344CB8AC3E}">
        <p14:creationId xmlns:p14="http://schemas.microsoft.com/office/powerpoint/2010/main" val="39246588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2000" y="533400"/>
            <a:ext cx="12725400" cy="717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1864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5761"/>
            <a:ext cx="8229600" cy="6902982"/>
          </a:xfrm>
          <a:prstGeom prst="rect">
            <a:avLst/>
          </a:prstGeom>
          <a:noFill/>
        </p:spPr>
        <p:txBody>
          <a:bodyPr wrap="square" lIns="130622" tIns="65311" rIns="130622" bIns="65311" rtlCol="0">
            <a:spAutoFit/>
          </a:bodyPr>
          <a:lstStyle/>
          <a:p>
            <a:r>
              <a:rPr lang="en-US" sz="4400" b="1" dirty="0">
                <a:latin typeface="Bahnschrift Light SemiCondensed" panose="020B0502040204020203" pitchFamily="34" charset="0"/>
              </a:rPr>
              <a:t>“</a:t>
            </a:r>
            <a:r>
              <a:rPr lang="en-US" sz="4400" dirty="0">
                <a:latin typeface="Bahnschrift Light SemiCondensed" panose="020B0502040204020203" pitchFamily="34" charset="0"/>
              </a:rPr>
              <a:t>The changes we have already seen in response to COVID-19 prove that a reset of our economic </a:t>
            </a:r>
            <a:r>
              <a:rPr lang="en-US" sz="4400" u="sng" dirty="0">
                <a:latin typeface="Bahnschrift Light SemiCondensed" panose="020B0502040204020203" pitchFamily="34" charset="0"/>
              </a:rPr>
              <a:t>and social foundations </a:t>
            </a:r>
            <a:r>
              <a:rPr lang="en-US" sz="4400" dirty="0">
                <a:latin typeface="Bahnschrift Light SemiCondensed" panose="020B0502040204020203" pitchFamily="34" charset="0"/>
              </a:rPr>
              <a:t>is possible.</a:t>
            </a:r>
          </a:p>
          <a:p>
            <a:r>
              <a:rPr lang="en-US" sz="4400" dirty="0">
                <a:latin typeface="Bahnschrift Light SemiCondensed" panose="020B0502040204020203" pitchFamily="34" charset="0"/>
              </a:rPr>
              <a:t>This is our best chance to instigate </a:t>
            </a:r>
            <a:r>
              <a:rPr lang="en-US" sz="4400" u="sng" dirty="0">
                <a:latin typeface="Bahnschrift Light SemiCondensed" panose="020B0502040204020203" pitchFamily="34" charset="0"/>
              </a:rPr>
              <a:t>stakeholder capitalism </a:t>
            </a:r>
            <a:r>
              <a:rPr lang="en-US" sz="4400" dirty="0">
                <a:latin typeface="Bahnschrift Light SemiCondensed" panose="020B0502040204020203" pitchFamily="34" charset="0"/>
              </a:rPr>
              <a:t>- and here's how it can be achieved.</a:t>
            </a:r>
          </a:p>
          <a:p>
            <a:endParaRPr lang="en-US" sz="4400" dirty="0">
              <a:latin typeface="Bahnschrift Light SemiCondensed" panose="020B0502040204020203"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8"/>
          <a:stretch/>
        </p:blipFill>
        <p:spPr bwMode="auto">
          <a:xfrm>
            <a:off x="10842171" y="2856138"/>
            <a:ext cx="3486835" cy="461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5779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5761"/>
            <a:ext cx="10058400" cy="7518535"/>
          </a:xfrm>
          <a:prstGeom prst="rect">
            <a:avLst/>
          </a:prstGeom>
          <a:noFill/>
        </p:spPr>
        <p:txBody>
          <a:bodyPr wrap="square" lIns="130622" tIns="65311" rIns="130622" bIns="65311" rtlCol="0">
            <a:spAutoFit/>
          </a:bodyPr>
          <a:lstStyle/>
          <a:p>
            <a:r>
              <a:rPr lang="en-US" sz="4000" dirty="0">
                <a:latin typeface="Bahnschrift Light SemiCondensed" panose="020B0502040204020203" pitchFamily="34" charset="0"/>
              </a:rPr>
              <a:t>To achieve a better outcome, the world must act jointly and swiftly to revamp all aspects of our societies and economies, from education to social contracts and working conditions. Every country, from the United States to China, must participate, and every industry, from oil and gas to tech, must be transformed. In short, </a:t>
            </a:r>
            <a:r>
              <a:rPr lang="en-US" sz="4000" u="sng" dirty="0">
                <a:latin typeface="Bahnschrift Light SemiCondensed" panose="020B0502040204020203" pitchFamily="34" charset="0"/>
              </a:rPr>
              <a:t>we need a “Great Reset” of capitalism.”      </a:t>
            </a:r>
            <a:endParaRPr lang="en-US" sz="4000" dirty="0">
              <a:latin typeface="Bahnschrift Light SemiCondensed" panose="020B0502040204020203" pitchFamily="34" charset="0"/>
            </a:endParaRPr>
          </a:p>
          <a:p>
            <a:r>
              <a:rPr lang="en-US" sz="4000" dirty="0">
                <a:latin typeface="Bahnschrift Light SemiCondensed" panose="020B0502040204020203" pitchFamily="34" charset="0"/>
              </a:rPr>
              <a:t>                             Klaus </a:t>
            </a:r>
            <a:r>
              <a:rPr lang="en-US" sz="4000" dirty="0" err="1">
                <a:latin typeface="Bahnschrift Light SemiCondensed" panose="020B0502040204020203" pitchFamily="34" charset="0"/>
              </a:rPr>
              <a:t>Shwab</a:t>
            </a:r>
            <a:endParaRPr lang="en-US" sz="4000" dirty="0">
              <a:latin typeface="Bahnschrift Light SemiCondensed" panose="020B0502040204020203" pitchFamily="34" charset="0"/>
            </a:endParaRPr>
          </a:p>
          <a:p>
            <a:endParaRPr lang="en-US" sz="4000" dirty="0">
              <a:latin typeface="Bahnschrift Light SemiCondensed" panose="020B0502040204020203"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8"/>
          <a:stretch/>
        </p:blipFill>
        <p:spPr bwMode="auto">
          <a:xfrm>
            <a:off x="10842171" y="2856138"/>
            <a:ext cx="3486835" cy="461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3869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0550" y="457200"/>
            <a:ext cx="13533120" cy="6287429"/>
          </a:xfrm>
          <a:prstGeom prst="rect">
            <a:avLst/>
          </a:prstGeom>
          <a:noFill/>
        </p:spPr>
        <p:txBody>
          <a:bodyPr wrap="square" lIns="130622" tIns="65311" rIns="130622" bIns="65311" rtlCol="0">
            <a:spAutoFit/>
          </a:bodyPr>
          <a:lstStyle/>
          <a:p>
            <a:r>
              <a:rPr lang="en-US" sz="4000" u="sng" dirty="0">
                <a:solidFill>
                  <a:srgbClr val="FFFF99"/>
                </a:solidFill>
              </a:rPr>
              <a:t>WORLD FEDERALISM </a:t>
            </a:r>
            <a:r>
              <a:rPr lang="en-US" sz="4000" dirty="0"/>
              <a:t>(or global federalism) </a:t>
            </a:r>
            <a:r>
              <a:rPr lang="en-US" sz="4000" dirty="0">
                <a:solidFill>
                  <a:srgbClr val="E1FBFF"/>
                </a:solidFill>
              </a:rPr>
              <a:t>Ideology</a:t>
            </a:r>
            <a:endParaRPr lang="en-US" sz="4000" dirty="0"/>
          </a:p>
          <a:p>
            <a:r>
              <a:rPr lang="en-US" sz="4000" dirty="0"/>
              <a:t>A federal world government. </a:t>
            </a:r>
          </a:p>
          <a:p>
            <a:pPr lvl="0"/>
            <a:r>
              <a:rPr lang="en-US" sz="4000" dirty="0"/>
              <a:t>Democratic ? What does that Mean? </a:t>
            </a:r>
          </a:p>
          <a:p>
            <a:pPr lvl="0"/>
            <a:r>
              <a:rPr lang="en-US" sz="4000" dirty="0">
                <a:solidFill>
                  <a:srgbClr val="FFFF99"/>
                </a:solidFill>
              </a:rPr>
              <a:t>CPUSA</a:t>
            </a:r>
            <a:r>
              <a:rPr lang="en-US" sz="4000" dirty="0"/>
              <a:t> – wants democracy worldwide</a:t>
            </a:r>
          </a:p>
          <a:p>
            <a:pPr lvl="0"/>
            <a:r>
              <a:rPr lang="en-US" sz="4000" dirty="0"/>
              <a:t>Like China &amp; Russia?</a:t>
            </a:r>
          </a:p>
          <a:p>
            <a:pPr lvl="0"/>
            <a:endParaRPr lang="en-US" sz="4000" u="sng" dirty="0"/>
          </a:p>
          <a:p>
            <a:pPr lvl="0"/>
            <a:r>
              <a:rPr lang="en-US" sz="4000" u="sng" dirty="0"/>
              <a:t>World </a:t>
            </a:r>
            <a:r>
              <a:rPr lang="en-US" sz="4000" dirty="0"/>
              <a:t>Federation  - would have Authority on Global Issues </a:t>
            </a:r>
          </a:p>
          <a:p>
            <a:pPr lvl="0"/>
            <a:r>
              <a:rPr lang="en-US" sz="4000" u="sng" dirty="0"/>
              <a:t>Members</a:t>
            </a:r>
            <a:r>
              <a:rPr lang="en-US" sz="4000" dirty="0"/>
              <a:t>  - would retain authority over local and national issues. </a:t>
            </a:r>
          </a:p>
          <a:p>
            <a:endParaRPr lang="en-US" sz="4000" dirty="0"/>
          </a:p>
        </p:txBody>
      </p:sp>
    </p:spTree>
    <p:extLst>
      <p:ext uri="{BB962C8B-B14F-4D97-AF65-F5344CB8AC3E}">
        <p14:creationId xmlns:p14="http://schemas.microsoft.com/office/powerpoint/2010/main" val="1892487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9" y="548640"/>
            <a:ext cx="13563600" cy="7918645"/>
          </a:xfrm>
          <a:prstGeom prst="rect">
            <a:avLst/>
          </a:prstGeom>
          <a:noFill/>
        </p:spPr>
        <p:txBody>
          <a:bodyPr wrap="square" lIns="130622" tIns="65311" rIns="130622" bIns="65311" rtlCol="0">
            <a:spAutoFit/>
          </a:bodyPr>
          <a:lstStyle/>
          <a:p>
            <a:r>
              <a:rPr lang="en-US" sz="4600" dirty="0">
                <a:solidFill>
                  <a:srgbClr val="FFFF00"/>
                </a:solidFill>
                <a:latin typeface="Bahnschrift Light SemiCondensed" panose="020B0502040204020203" pitchFamily="34" charset="0"/>
              </a:rPr>
              <a:t>Revelation 17:12, 13. </a:t>
            </a:r>
          </a:p>
          <a:p>
            <a:r>
              <a:rPr lang="en-US" sz="4600" dirty="0">
                <a:latin typeface="Bahnschrift Light SemiCondensed" panose="020B0502040204020203" pitchFamily="34" charset="0"/>
              </a:rPr>
              <a:t>The </a:t>
            </a:r>
            <a:r>
              <a:rPr lang="en-US" sz="4600" u="heavy" dirty="0">
                <a:latin typeface="Bahnschrift Light SemiCondensed" panose="020B0502040204020203" pitchFamily="34" charset="0"/>
              </a:rPr>
              <a:t>ten horns</a:t>
            </a:r>
            <a:r>
              <a:rPr lang="en-US" sz="4600" dirty="0">
                <a:latin typeface="Bahnschrift Light SemiCondensed" panose="020B0502040204020203" pitchFamily="34" charset="0"/>
              </a:rPr>
              <a:t> which you saw are </a:t>
            </a:r>
            <a:r>
              <a:rPr lang="en-US" sz="4600" u="heavy" dirty="0">
                <a:latin typeface="Bahnschrift Light SemiCondensed" panose="020B0502040204020203" pitchFamily="34" charset="0"/>
              </a:rPr>
              <a:t>ten kings</a:t>
            </a:r>
            <a:r>
              <a:rPr lang="en-US" sz="4600" dirty="0">
                <a:latin typeface="Bahnschrift Light SemiCondensed" panose="020B0502040204020203" pitchFamily="34" charset="0"/>
              </a:rPr>
              <a:t> who have received </a:t>
            </a:r>
            <a:r>
              <a:rPr lang="en-US" sz="4600" u="heavy" dirty="0">
                <a:latin typeface="Bahnschrift Light SemiCondensed" panose="020B0502040204020203" pitchFamily="34" charset="0"/>
              </a:rPr>
              <a:t>no kingdom as yet</a:t>
            </a:r>
            <a:r>
              <a:rPr lang="en-US" sz="4600" dirty="0">
                <a:latin typeface="Bahnschrift Light SemiCondensed" panose="020B0502040204020203" pitchFamily="34" charset="0"/>
              </a:rPr>
              <a:t>, but they receive authority for one hour as kings with the beast. ¹³ These are of one mind, and they will give their power and authority to the beast. ¹⁴ </a:t>
            </a:r>
            <a:r>
              <a:rPr lang="en-US" sz="4600" u="heavy" dirty="0">
                <a:latin typeface="Bahnschrift Light SemiCondensed" panose="020B0502040204020203" pitchFamily="34" charset="0"/>
              </a:rPr>
              <a:t>These will make war with the Lamb</a:t>
            </a:r>
            <a:r>
              <a:rPr lang="en-US" sz="4600" dirty="0">
                <a:latin typeface="Bahnschrift Light SemiCondensed" panose="020B0502040204020203" pitchFamily="34" charset="0"/>
              </a:rPr>
              <a:t>, and the Lamb will overcome them, for He is Lord of lords and King of kings; and </a:t>
            </a:r>
            <a:r>
              <a:rPr lang="en-US" sz="4600" u="heavy" dirty="0">
                <a:latin typeface="Bahnschrift Light SemiCondensed" panose="020B0502040204020203" pitchFamily="34" charset="0"/>
              </a:rPr>
              <a:t>those who are with Him are called, chosen, and faithful</a:t>
            </a:r>
            <a:r>
              <a:rPr lang="en-US" sz="4600" dirty="0">
                <a:latin typeface="Bahnschrift Light SemiCondensed" panose="020B0502040204020203" pitchFamily="34" charset="0"/>
              </a:rPr>
              <a:t>." </a:t>
            </a:r>
          </a:p>
          <a:p>
            <a:endParaRPr lang="en-US" sz="4600" dirty="0">
              <a:latin typeface="Bahnschrift Light SemiCondensed" panose="020B0502040204020203" pitchFamily="34" charset="0"/>
            </a:endParaRPr>
          </a:p>
        </p:txBody>
      </p:sp>
    </p:spTree>
    <p:extLst>
      <p:ext uri="{BB962C8B-B14F-4D97-AF65-F5344CB8AC3E}">
        <p14:creationId xmlns:p14="http://schemas.microsoft.com/office/powerpoint/2010/main" val="177114712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30481"/>
            <a:ext cx="14264640" cy="4663907"/>
          </a:xfrm>
          <a:prstGeom prst="rect">
            <a:avLst/>
          </a:prstGeom>
          <a:noFill/>
        </p:spPr>
        <p:txBody>
          <a:bodyPr wrap="square" lIns="130622" tIns="65311" rIns="130622" bIns="65311" rtlCol="0">
            <a:spAutoFit/>
          </a:bodyPr>
          <a:lstStyle/>
          <a:p>
            <a:r>
              <a:rPr lang="en-US" sz="4000" b="1" dirty="0">
                <a:solidFill>
                  <a:srgbClr val="FFFF99"/>
                </a:solidFill>
                <a:latin typeface="Bahnschrift Light SemiCondensed" panose="020B0502040204020203" pitchFamily="34" charset="0"/>
              </a:rPr>
              <a:t>Reasons for Control:</a:t>
            </a:r>
            <a:endParaRPr lang="en-US" sz="4000" dirty="0">
              <a:solidFill>
                <a:srgbClr val="FFFF99"/>
              </a:solidFill>
              <a:latin typeface="Bahnschrift Light SemiCondensed" panose="020B0502040204020203" pitchFamily="34" charset="0"/>
            </a:endParaRPr>
          </a:p>
          <a:p>
            <a:pPr marL="734749" indent="-734749">
              <a:spcBef>
                <a:spcPts val="857"/>
              </a:spcBef>
              <a:buFont typeface="+mj-lt"/>
              <a:buAutoNum type="arabicPeriod"/>
            </a:pPr>
            <a:r>
              <a:rPr lang="en-US" sz="4000" u="sng" dirty="0">
                <a:latin typeface="Bahnschrift Light SemiCondensed" panose="020B0502040204020203" pitchFamily="34" charset="0"/>
              </a:rPr>
              <a:t>Climate Collapse </a:t>
            </a:r>
            <a:endParaRPr lang="en-US" sz="4000" dirty="0">
              <a:latin typeface="Bahnschrift Light SemiCondensed" panose="020B0502040204020203" pitchFamily="34" charset="0"/>
            </a:endParaRPr>
          </a:p>
          <a:p>
            <a:pPr marL="734749" indent="-734749">
              <a:buFont typeface="+mj-lt"/>
              <a:buAutoNum type="arabicPeriod"/>
            </a:pPr>
            <a:r>
              <a:rPr lang="en-US" sz="4000" dirty="0">
                <a:latin typeface="Bahnschrift Light SemiCondensed" panose="020B0502040204020203" pitchFamily="34" charset="0"/>
              </a:rPr>
              <a:t>Poverty – Food , redistribution of wealth</a:t>
            </a:r>
          </a:p>
          <a:p>
            <a:pPr marL="734749" indent="-734749">
              <a:buFont typeface="+mj-lt"/>
              <a:buAutoNum type="arabicPeriod"/>
            </a:pPr>
            <a:r>
              <a:rPr lang="en-US" sz="4000" dirty="0">
                <a:latin typeface="Bahnschrift Light SemiCondensed" panose="020B0502040204020203" pitchFamily="34" charset="0"/>
              </a:rPr>
              <a:t>Control Internet </a:t>
            </a:r>
            <a:r>
              <a:rPr lang="en-US" sz="4000" u="sng" dirty="0">
                <a:latin typeface="Bahnschrift Light SemiCondensed" panose="020B0502040204020203" pitchFamily="34" charset="0"/>
              </a:rPr>
              <a:t>Misinformation &amp; Disinformation</a:t>
            </a:r>
            <a:endParaRPr lang="en-US" sz="4000" dirty="0">
              <a:latin typeface="Bahnschrift Light SemiCondensed" panose="020B0502040204020203" pitchFamily="34" charset="0"/>
            </a:endParaRPr>
          </a:p>
          <a:p>
            <a:pPr marL="734749" indent="-734749">
              <a:buFont typeface="+mj-lt"/>
              <a:buAutoNum type="arabicPeriod"/>
            </a:pPr>
            <a:r>
              <a:rPr lang="en-US" sz="4000" u="sng" dirty="0">
                <a:latin typeface="Bahnschrift Light SemiCondensed" panose="020B0502040204020203" pitchFamily="34" charset="0"/>
              </a:rPr>
              <a:t>Nuclear War</a:t>
            </a:r>
            <a:r>
              <a:rPr lang="en-US" sz="4000" dirty="0">
                <a:latin typeface="Bahnschrift Light SemiCondensed" panose="020B0502040204020203" pitchFamily="34" charset="0"/>
              </a:rPr>
              <a:t>, - Recent </a:t>
            </a:r>
            <a:r>
              <a:rPr lang="en-US" sz="4000" u="sng" dirty="0">
                <a:latin typeface="Bahnschrift Light SemiCondensed" panose="020B0502040204020203" pitchFamily="34" charset="0"/>
              </a:rPr>
              <a:t>efforts to prohibit nuclear weapons</a:t>
            </a:r>
            <a:r>
              <a:rPr lang="en-US" sz="4000" dirty="0">
                <a:latin typeface="Bahnschrift Light SemiCondensed" panose="020B0502040204020203" pitchFamily="34" charset="0"/>
              </a:rPr>
              <a:t>, such as the </a:t>
            </a:r>
            <a:r>
              <a:rPr lang="en-US" sz="4000" u="sng" dirty="0">
                <a:latin typeface="Bahnschrift Light SemiCondensed" panose="020B0502040204020203" pitchFamily="34" charset="0"/>
              </a:rPr>
              <a:t>Treaty on the Prohibition of  Nuclear Weapons (TPNW)</a:t>
            </a:r>
            <a:r>
              <a:rPr lang="en-US" sz="4000" dirty="0">
                <a:latin typeface="Bahnschrift Light SemiCondensed" panose="020B0502040204020203" pitchFamily="34" charset="0"/>
              </a:rPr>
              <a:t> have been rejected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94388"/>
            <a:ext cx="6668392" cy="321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6478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1"/>
            <a:ext cx="13822680" cy="4548491"/>
          </a:xfrm>
          <a:prstGeom prst="rect">
            <a:avLst/>
          </a:prstGeom>
          <a:noFill/>
        </p:spPr>
        <p:txBody>
          <a:bodyPr wrap="square" lIns="130622" tIns="65311" rIns="130622" bIns="65311" rtlCol="0">
            <a:spAutoFit/>
          </a:bodyPr>
          <a:lstStyle/>
          <a:p>
            <a:r>
              <a:rPr lang="en-US" sz="4100" b="1" dirty="0">
                <a:solidFill>
                  <a:srgbClr val="FFFF99"/>
                </a:solidFill>
                <a:latin typeface="Bahnschrift Light SemiCondensed" panose="020B0502040204020203" pitchFamily="34" charset="0"/>
              </a:rPr>
              <a:t>Reasons for Control:</a:t>
            </a:r>
            <a:endParaRPr lang="en-US" sz="4100" dirty="0">
              <a:solidFill>
                <a:srgbClr val="FFFF99"/>
              </a:solidFill>
              <a:latin typeface="Bahnschrift Light SemiCondensed" panose="020B0502040204020203" pitchFamily="34" charset="0"/>
            </a:endParaRPr>
          </a:p>
          <a:p>
            <a:pPr marL="742950" indent="-742950">
              <a:buFont typeface="+mj-lt"/>
              <a:buAutoNum type="arabicPeriod" startAt="4"/>
            </a:pPr>
            <a:r>
              <a:rPr lang="en-US" sz="4100" u="sng" dirty="0">
                <a:latin typeface="Bahnschrift Light SemiCondensed" panose="020B0502040204020203" pitchFamily="34" charset="0"/>
              </a:rPr>
              <a:t>In Upcoming UN Summit</a:t>
            </a:r>
            <a:r>
              <a:rPr lang="en-US" sz="4100" dirty="0">
                <a:latin typeface="Bahnschrift Light SemiCondensed" panose="020B0502040204020203" pitchFamily="34" charset="0"/>
              </a:rPr>
              <a:t> ---  (Peace Activists) will discuss:</a:t>
            </a:r>
          </a:p>
          <a:p>
            <a:pPr marL="1396060" lvl="1" indent="-742950" fontAlgn="base">
              <a:buFont typeface="Arial" panose="020B0604020202020204" pitchFamily="34" charset="0"/>
              <a:buChar char="•"/>
            </a:pPr>
            <a:r>
              <a:rPr lang="en-US" sz="4100" dirty="0">
                <a:latin typeface="Bahnschrift Light SemiCondensed" panose="020B0502040204020203" pitchFamily="34" charset="0"/>
              </a:rPr>
              <a:t>Nuclear risk-reduction and </a:t>
            </a:r>
            <a:r>
              <a:rPr lang="en-US" sz="4100" u="sng" dirty="0">
                <a:latin typeface="Bahnschrift Light SemiCondensed" panose="020B0502040204020203" pitchFamily="34" charset="0"/>
              </a:rPr>
              <a:t>disarmament</a:t>
            </a:r>
            <a:r>
              <a:rPr lang="en-US" sz="4100" dirty="0">
                <a:latin typeface="Bahnschrift Light SemiCondensed" panose="020B0502040204020203" pitchFamily="34" charset="0"/>
              </a:rPr>
              <a:t> </a:t>
            </a:r>
          </a:p>
          <a:p>
            <a:pPr marL="1396060" lvl="1" indent="-742950" fontAlgn="base">
              <a:buFont typeface="Arial" panose="020B0604020202020204" pitchFamily="34" charset="0"/>
              <a:buChar char="•"/>
            </a:pPr>
            <a:r>
              <a:rPr lang="en-US" sz="4100" dirty="0">
                <a:latin typeface="Bahnschrift Light SemiCondensed" panose="020B0502040204020203" pitchFamily="34" charset="0"/>
              </a:rPr>
              <a:t>WFM initiatives use </a:t>
            </a:r>
            <a:r>
              <a:rPr lang="en-US" sz="4100" u="sng" dirty="0">
                <a:latin typeface="Bahnschrift Light SemiCondensed" panose="020B0502040204020203" pitchFamily="34" charset="0"/>
              </a:rPr>
              <a:t>common security approaches</a:t>
            </a:r>
            <a:r>
              <a:rPr lang="en-US" sz="4100" dirty="0">
                <a:latin typeface="Bahnschrift Light SemiCondensed" panose="020B0502040204020203" pitchFamily="34" charset="0"/>
              </a:rPr>
              <a:t> to replace reliance on nuclear -- a </a:t>
            </a:r>
            <a:r>
              <a:rPr lang="en-US" sz="4100" u="sng" dirty="0">
                <a:latin typeface="Bahnschrift Light SemiCondensed" panose="020B0502040204020203" pitchFamily="34" charset="0"/>
              </a:rPr>
              <a:t>nuclear-weapon-free world  (by UN)</a:t>
            </a:r>
            <a:endParaRPr lang="en-US" sz="4100" dirty="0">
              <a:latin typeface="Bahnschrift Light SemiCondensed" panose="020B0502040204020203"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811" y="4343400"/>
            <a:ext cx="5882640" cy="283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5495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2517"/>
            <a:ext cx="13639800" cy="7210759"/>
          </a:xfrm>
          <a:prstGeom prst="rect">
            <a:avLst/>
          </a:prstGeom>
          <a:noFill/>
        </p:spPr>
        <p:txBody>
          <a:bodyPr wrap="square" lIns="130622" tIns="65311" rIns="130622" bIns="65311" rtlCol="0">
            <a:spAutoFit/>
          </a:bodyPr>
          <a:lstStyle/>
          <a:p>
            <a:r>
              <a:rPr lang="en-US" sz="4600" dirty="0">
                <a:solidFill>
                  <a:srgbClr val="FFFF00"/>
                </a:solidFill>
              </a:rPr>
              <a:t>Proposals for the Establishment of a World Federation:</a:t>
            </a:r>
          </a:p>
          <a:p>
            <a:pPr marL="734749" indent="-734749">
              <a:buFont typeface="+mj-lt"/>
              <a:buAutoNum type="arabicPeriod"/>
            </a:pPr>
            <a:r>
              <a:rPr lang="en-US" sz="4000" u="heavy" dirty="0"/>
              <a:t>Reform</a:t>
            </a:r>
            <a:r>
              <a:rPr lang="en-US" sz="4600" u="heavy" dirty="0"/>
              <a:t> of the UN</a:t>
            </a:r>
            <a:r>
              <a:rPr lang="en-US" sz="4600" dirty="0"/>
              <a:t> and existing international institutions:</a:t>
            </a:r>
          </a:p>
          <a:p>
            <a:pPr marL="734749" indent="-734749">
              <a:buFont typeface="+mj-lt"/>
              <a:buAutoNum type="arabicPeriod"/>
            </a:pPr>
            <a:r>
              <a:rPr lang="en-US" sz="4600" dirty="0"/>
              <a:t>Incremental changes of the UN, for example through the inclusion of an elected UN Parliament</a:t>
            </a:r>
          </a:p>
          <a:p>
            <a:pPr marL="734749" indent="-734749">
              <a:buFont typeface="+mj-lt"/>
              <a:buAutoNum type="arabicPeriod"/>
            </a:pPr>
            <a:r>
              <a:rPr lang="en-US" sz="4600" u="sng" dirty="0"/>
              <a:t>Within the UN.-- League of Democratic Nations</a:t>
            </a:r>
            <a:r>
              <a:rPr lang="en-US" sz="4600" dirty="0"/>
              <a:t> which supports a federation of nations </a:t>
            </a:r>
          </a:p>
          <a:p>
            <a:endParaRPr lang="en-US" sz="4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400" y="685800"/>
            <a:ext cx="2133600" cy="264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6447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0669"/>
            <a:ext cx="13929359" cy="5087100"/>
          </a:xfrm>
          <a:prstGeom prst="rect">
            <a:avLst/>
          </a:prstGeom>
          <a:noFill/>
        </p:spPr>
        <p:txBody>
          <a:bodyPr wrap="square" lIns="130622" tIns="65311" rIns="130622" bIns="65311" rtlCol="0">
            <a:spAutoFit/>
          </a:bodyPr>
          <a:lstStyle/>
          <a:p>
            <a:r>
              <a:rPr lang="en-US" sz="4600" dirty="0">
                <a:solidFill>
                  <a:srgbClr val="FFFF00"/>
                </a:solidFill>
              </a:rPr>
              <a:t>Proposals for the Establishment of a World Federation:</a:t>
            </a:r>
          </a:p>
          <a:p>
            <a:pPr marL="914400" indent="-914400">
              <a:buFont typeface="+mj-lt"/>
              <a:buAutoNum type="arabicPeriod" startAt="4"/>
            </a:pPr>
            <a:r>
              <a:rPr lang="en-US" sz="4600" dirty="0"/>
              <a:t>Direct </a:t>
            </a:r>
            <a:r>
              <a:rPr lang="en-US" sz="4600" u="sng" dirty="0"/>
              <a:t>reform of the UN Charter</a:t>
            </a:r>
            <a:r>
              <a:rPr lang="en-US" sz="4600" dirty="0"/>
              <a:t>, </a:t>
            </a:r>
          </a:p>
          <a:p>
            <a:pPr marL="734749" indent="-734749">
              <a:buFont typeface="+mj-lt"/>
              <a:buAutoNum type="arabicPeriod" startAt="4"/>
            </a:pPr>
            <a:r>
              <a:rPr lang="en-US" sz="4600" dirty="0"/>
              <a:t>Strengthening and democratization of existing global institutions, such as the </a:t>
            </a:r>
            <a:r>
              <a:rPr lang="en-US" sz="4600" u="sng" dirty="0"/>
              <a:t>World Trade Organization</a:t>
            </a:r>
            <a:r>
              <a:rPr lang="en-US" sz="4600" dirty="0"/>
              <a:t> (WTO).</a:t>
            </a:r>
          </a:p>
          <a:p>
            <a:pPr marL="734749" indent="-734749">
              <a:buFont typeface="+mj-lt"/>
              <a:buAutoNum type="arabicPeriod" startAt="4"/>
            </a:pPr>
            <a:r>
              <a:rPr lang="en-US" sz="4600" dirty="0"/>
              <a:t>Establish an </a:t>
            </a:r>
            <a:r>
              <a:rPr lang="en-US" sz="4600" u="sng" dirty="0"/>
              <a:t>Earth Constitution</a:t>
            </a:r>
            <a:endParaRPr lang="en-US" sz="4600" dirty="0"/>
          </a:p>
          <a:p>
            <a:endParaRPr lang="en-US" sz="4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4164845"/>
            <a:ext cx="3276600" cy="406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2044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 y="548640"/>
            <a:ext cx="13776960" cy="5087100"/>
          </a:xfrm>
          <a:prstGeom prst="rect">
            <a:avLst/>
          </a:prstGeom>
          <a:noFill/>
        </p:spPr>
        <p:txBody>
          <a:bodyPr wrap="square" lIns="130622" tIns="65311" rIns="130622" bIns="65311" rtlCol="0">
            <a:spAutoFit/>
          </a:bodyPr>
          <a:lstStyle/>
          <a:p>
            <a:r>
              <a:rPr lang="en-US" sz="4600" dirty="0"/>
              <a:t>(Wikipedia)</a:t>
            </a:r>
          </a:p>
          <a:p>
            <a:r>
              <a:rPr lang="en-US" sz="4600" dirty="0"/>
              <a:t>“</a:t>
            </a:r>
            <a:r>
              <a:rPr lang="en-US" sz="4600" u="sng" dirty="0"/>
              <a:t>The Earth Constitution</a:t>
            </a:r>
            <a:r>
              <a:rPr lang="en-US" sz="4600" dirty="0"/>
              <a:t>, drafted by international legal experts in 1968 and finalized in 1991, outlines a detailed plan for a world federalist government and is promoted today by the </a:t>
            </a:r>
            <a:r>
              <a:rPr lang="en-US" sz="4600" u="sng" dirty="0"/>
              <a:t>Earth Constitution Institute (ECI)</a:t>
            </a:r>
            <a:r>
              <a:rPr lang="en-US" sz="4600" dirty="0"/>
              <a:t> and the </a:t>
            </a:r>
            <a:r>
              <a:rPr lang="en-US" sz="4600" u="sng" dirty="0"/>
              <a:t>World Constitution and Parliament Association</a:t>
            </a:r>
            <a:r>
              <a:rPr lang="en-US" sz="4600" dirty="0"/>
              <a:t> (WCPA</a:t>
            </a:r>
          </a:p>
        </p:txBody>
      </p:sp>
    </p:spTree>
    <p:extLst>
      <p:ext uri="{BB962C8B-B14F-4D97-AF65-F5344CB8AC3E}">
        <p14:creationId xmlns:p14="http://schemas.microsoft.com/office/powerpoint/2010/main" val="41991174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74320"/>
            <a:ext cx="13975080" cy="7210759"/>
          </a:xfrm>
          <a:prstGeom prst="rect">
            <a:avLst/>
          </a:prstGeom>
          <a:noFill/>
        </p:spPr>
        <p:txBody>
          <a:bodyPr wrap="square" lIns="130622" tIns="65311" rIns="130622" bIns="65311" rtlCol="0">
            <a:spAutoFit/>
          </a:bodyPr>
          <a:lstStyle/>
          <a:p>
            <a:r>
              <a:rPr lang="en-US" sz="4600" dirty="0"/>
              <a:t>Problems with Establishing a World Government </a:t>
            </a:r>
          </a:p>
          <a:p>
            <a:endParaRPr lang="en-US" sz="4600" dirty="0"/>
          </a:p>
          <a:p>
            <a:pPr marL="1061304" indent="-1061304">
              <a:buFont typeface="+mj-lt"/>
              <a:buAutoNum type="arabicPeriod"/>
            </a:pPr>
            <a:r>
              <a:rPr lang="en-US" sz="4600" dirty="0"/>
              <a:t>Powers seeking </a:t>
            </a:r>
            <a:r>
              <a:rPr lang="en-US" sz="4600" u="sng" dirty="0"/>
              <a:t>world domination </a:t>
            </a:r>
            <a:r>
              <a:rPr lang="en-US" sz="4600" dirty="0"/>
              <a:t>– US , Russia, China, Islam</a:t>
            </a:r>
          </a:p>
          <a:p>
            <a:pPr marL="1061304" indent="-1061304">
              <a:buFont typeface="+mj-lt"/>
              <a:buAutoNum type="arabicPeriod"/>
            </a:pPr>
            <a:r>
              <a:rPr lang="en-US" sz="4600" dirty="0"/>
              <a:t>Requires extraordinary amounts of cooperation, coordination, international trust </a:t>
            </a:r>
          </a:p>
          <a:p>
            <a:pPr marL="1061304" indent="-1061304">
              <a:buFont typeface="+mj-lt"/>
              <a:buAutoNum type="arabicPeriod"/>
            </a:pPr>
            <a:r>
              <a:rPr lang="en-US" sz="4600" dirty="0"/>
              <a:t>Economic  competition – Countries tax policies, Production and sale, distribution of wealth</a:t>
            </a:r>
          </a:p>
          <a:p>
            <a:pPr marL="1061304" indent="-1061304">
              <a:buFont typeface="+mj-lt"/>
              <a:buAutoNum type="arabicPeriod"/>
            </a:pPr>
            <a:r>
              <a:rPr lang="en-US" sz="4600" dirty="0"/>
              <a:t>Social Media – inability to control propaganda</a:t>
            </a:r>
          </a:p>
          <a:p>
            <a:endParaRPr lang="en-US" sz="4600" dirty="0"/>
          </a:p>
        </p:txBody>
      </p:sp>
    </p:spTree>
    <p:extLst>
      <p:ext uri="{BB962C8B-B14F-4D97-AF65-F5344CB8AC3E}">
        <p14:creationId xmlns:p14="http://schemas.microsoft.com/office/powerpoint/2010/main" val="8016365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 y="2322076"/>
            <a:ext cx="13411200" cy="5794986"/>
          </a:xfrm>
          <a:prstGeom prst="rect">
            <a:avLst/>
          </a:prstGeom>
          <a:noFill/>
        </p:spPr>
        <p:txBody>
          <a:bodyPr wrap="square" lIns="130622" tIns="65311" rIns="130622" bIns="65311" rtlCol="0">
            <a:spAutoFit/>
          </a:bodyPr>
          <a:lstStyle/>
          <a:p>
            <a:r>
              <a:rPr lang="en-US" sz="4600" dirty="0"/>
              <a:t>Governments  are using Fact Checking Organizations  to find people spreading “disinformation”.</a:t>
            </a:r>
          </a:p>
          <a:p>
            <a:endParaRPr lang="en-US" sz="4600" dirty="0"/>
          </a:p>
          <a:p>
            <a:r>
              <a:rPr lang="en-US" sz="4600" dirty="0"/>
              <a:t>Accusations Concerning Disinformation on:</a:t>
            </a:r>
          </a:p>
          <a:p>
            <a:pPr marL="816388" indent="-816388">
              <a:buFont typeface="Arial" panose="020B0604020202020204" pitchFamily="34" charset="0"/>
              <a:buChar char="•"/>
            </a:pPr>
            <a:r>
              <a:rPr lang="en-US" sz="4600" dirty="0"/>
              <a:t>Climate Change</a:t>
            </a:r>
          </a:p>
          <a:p>
            <a:pPr marL="816388" indent="-816388">
              <a:buFont typeface="Arial" panose="020B0604020202020204" pitchFamily="34" charset="0"/>
              <a:buChar char="•"/>
            </a:pPr>
            <a:r>
              <a:rPr lang="en-US" sz="4600" dirty="0"/>
              <a:t>Vaccinations </a:t>
            </a:r>
          </a:p>
          <a:p>
            <a:pPr marL="816388" indent="-816388">
              <a:buFont typeface="Arial" panose="020B0604020202020204" pitchFamily="34" charset="0"/>
              <a:buChar char="•"/>
            </a:pPr>
            <a:r>
              <a:rPr lang="en-US" sz="4600" dirty="0"/>
              <a:t>Abortion</a:t>
            </a:r>
          </a:p>
          <a:p>
            <a:endParaRPr lang="en-US" sz="4600" dirty="0"/>
          </a:p>
        </p:txBody>
      </p:sp>
      <p:sp>
        <p:nvSpPr>
          <p:cNvPr id="3" name="TextBox 2"/>
          <p:cNvSpPr txBox="1"/>
          <p:nvPr/>
        </p:nvSpPr>
        <p:spPr>
          <a:xfrm>
            <a:off x="853440" y="176544"/>
            <a:ext cx="13655040" cy="1624614"/>
          </a:xfrm>
          <a:prstGeom prst="rect">
            <a:avLst/>
          </a:prstGeom>
          <a:noFill/>
        </p:spPr>
        <p:txBody>
          <a:bodyPr wrap="square" lIns="130622" tIns="65311" rIns="130622" bIns="65311" rtlCol="0">
            <a:spAutoFit/>
          </a:bodyPr>
          <a:lstStyle/>
          <a:p>
            <a:r>
              <a:rPr lang="en-US" sz="5100" dirty="0"/>
              <a:t>Accusations Concerning Disinformation - </a:t>
            </a:r>
          </a:p>
          <a:p>
            <a:r>
              <a:rPr lang="en-US" sz="4600" dirty="0"/>
              <a:t>by the World Economic Forum </a:t>
            </a:r>
          </a:p>
        </p:txBody>
      </p:sp>
    </p:spTree>
    <p:extLst>
      <p:ext uri="{BB962C8B-B14F-4D97-AF65-F5344CB8AC3E}">
        <p14:creationId xmlns:p14="http://schemas.microsoft.com/office/powerpoint/2010/main" val="7783848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175" b="8256"/>
          <a:stretch/>
        </p:blipFill>
        <p:spPr>
          <a:xfrm>
            <a:off x="1463040" y="463912"/>
            <a:ext cx="7376159" cy="7308488"/>
          </a:xfrm>
          <a:prstGeom prst="rect">
            <a:avLst/>
          </a:prstGeom>
        </p:spPr>
      </p:pic>
      <p:sp>
        <p:nvSpPr>
          <p:cNvPr id="4" name="TextBox 3"/>
          <p:cNvSpPr txBox="1"/>
          <p:nvPr/>
        </p:nvSpPr>
        <p:spPr>
          <a:xfrm>
            <a:off x="9997440" y="457201"/>
            <a:ext cx="4267200" cy="1701558"/>
          </a:xfrm>
          <a:prstGeom prst="rect">
            <a:avLst/>
          </a:prstGeom>
          <a:noFill/>
        </p:spPr>
        <p:txBody>
          <a:bodyPr wrap="square" lIns="130622" tIns="65311" rIns="130622" bIns="65311" rtlCol="0">
            <a:spAutoFit/>
          </a:bodyPr>
          <a:lstStyle/>
          <a:p>
            <a:r>
              <a:rPr lang="en-US" sz="5100" dirty="0"/>
              <a:t>Supported by </a:t>
            </a:r>
            <a:r>
              <a:rPr lang="en-US" sz="5100" dirty="0" err="1"/>
              <a:t>TicTok</a:t>
            </a:r>
            <a:endParaRPr lang="en-US" sz="5100" dirty="0"/>
          </a:p>
        </p:txBody>
      </p:sp>
    </p:spTree>
    <p:extLst>
      <p:ext uri="{BB962C8B-B14F-4D97-AF65-F5344CB8AC3E}">
        <p14:creationId xmlns:p14="http://schemas.microsoft.com/office/powerpoint/2010/main" val="32294523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32" y="1266825"/>
            <a:ext cx="13679168"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02692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31521"/>
            <a:ext cx="13655040" cy="1886224"/>
          </a:xfrm>
          <a:prstGeom prst="rect">
            <a:avLst/>
          </a:prstGeom>
          <a:noFill/>
        </p:spPr>
        <p:txBody>
          <a:bodyPr wrap="square" lIns="130622" tIns="65311" rIns="130622" bIns="65311" rtlCol="0">
            <a:spAutoFit/>
          </a:bodyPr>
          <a:lstStyle/>
          <a:p>
            <a:r>
              <a:rPr lang="en-US" sz="5700" dirty="0"/>
              <a:t>There are nearly 50 organizations worldwide in favor of World Federalism.</a:t>
            </a:r>
          </a:p>
        </p:txBody>
      </p:sp>
    </p:spTree>
    <p:extLst>
      <p:ext uri="{BB962C8B-B14F-4D97-AF65-F5344CB8AC3E}">
        <p14:creationId xmlns:p14="http://schemas.microsoft.com/office/powerpoint/2010/main" val="19093918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75026"/>
            <a:ext cx="13822680" cy="5087100"/>
          </a:xfrm>
          <a:prstGeom prst="rect">
            <a:avLst/>
          </a:prstGeom>
          <a:noFill/>
        </p:spPr>
        <p:txBody>
          <a:bodyPr wrap="square" lIns="130622" tIns="65311" rIns="130622" bIns="65311" rtlCol="0">
            <a:spAutoFit/>
          </a:bodyPr>
          <a:lstStyle/>
          <a:p>
            <a:r>
              <a:rPr lang="en-US" sz="4600" dirty="0">
                <a:solidFill>
                  <a:srgbClr val="FFFF00"/>
                </a:solidFill>
                <a:latin typeface="Bahnschrift Light SemiCondensed" panose="020B0502040204020203" pitchFamily="34" charset="0"/>
              </a:rPr>
              <a:t>Revelation 19:19 </a:t>
            </a:r>
          </a:p>
          <a:p>
            <a:r>
              <a:rPr lang="en-US" sz="4600" dirty="0">
                <a:latin typeface="Bahnschrift Light SemiCondensed" panose="020B0502040204020203" pitchFamily="34" charset="0"/>
              </a:rPr>
              <a:t>“And I saw the beast, the kings of the earth, and their armies, gathered together to make war against Him who sat on the horse and against His army.”</a:t>
            </a:r>
          </a:p>
          <a:p>
            <a:r>
              <a:rPr lang="en-US" sz="4600" dirty="0">
                <a:latin typeface="Bahnschrift Light SemiCondensed" panose="020B0502040204020203" pitchFamily="34" charset="0"/>
              </a:rPr>
              <a:t>   </a:t>
            </a:r>
          </a:p>
          <a:p>
            <a:endParaRPr lang="en-US" sz="4600" dirty="0">
              <a:latin typeface="Bahnschrift Light SemiCondensed" panose="020B0502040204020203" pitchFamily="34" charset="0"/>
            </a:endParaRPr>
          </a:p>
        </p:txBody>
      </p:sp>
    </p:spTree>
    <p:extLst>
      <p:ext uri="{BB962C8B-B14F-4D97-AF65-F5344CB8AC3E}">
        <p14:creationId xmlns:p14="http://schemas.microsoft.com/office/powerpoint/2010/main" val="38936830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396240"/>
            <a:ext cx="15971520" cy="8290560"/>
          </a:xfrm>
          <a:prstGeom prst="rect">
            <a:avLst/>
          </a:prstGeom>
        </p:spPr>
        <p:txBody>
          <a:bodyPr wrap="square" lIns="130622" tIns="65311" rIns="130622" bIns="65311">
            <a:noAutofit/>
          </a:bodyPr>
          <a:lstStyle/>
          <a:p>
            <a:pPr>
              <a:tabLst>
                <a:tab pos="3918661" algn="l"/>
                <a:tab pos="5388159" algn="l"/>
                <a:tab pos="6449463" algn="l"/>
                <a:tab pos="8082239" algn="l"/>
                <a:tab pos="10041569" algn="l"/>
                <a:tab pos="11102873" algn="l"/>
              </a:tabLst>
            </a:pPr>
            <a:r>
              <a:rPr lang="en-US" sz="5100" dirty="0">
                <a:latin typeface="Calibri"/>
                <a:ea typeface="Times New Roman"/>
                <a:cs typeface="Times New Roman"/>
              </a:rPr>
              <a:t>Americas</a:t>
            </a:r>
            <a:endParaRPr lang="en-US" dirty="0">
              <a:effectLst/>
              <a:latin typeface="Times New Roman"/>
              <a:ea typeface="Times New Roman"/>
            </a:endParaRPr>
          </a:p>
          <a:p>
            <a:pPr>
              <a:tabLst>
                <a:tab pos="3918661" algn="l"/>
                <a:tab pos="4898327" algn="l"/>
                <a:tab pos="6449463" algn="l"/>
                <a:tab pos="8408794" algn="l"/>
                <a:tab pos="10041569" algn="l"/>
                <a:tab pos="11102873" algn="l"/>
              </a:tabLst>
            </a:pPr>
            <a:r>
              <a:rPr lang="en-US" sz="2000" b="1" u="sng" dirty="0">
                <a:latin typeface="Calibri"/>
                <a:ea typeface="Times New Roman"/>
                <a:cs typeface="Times New Roman"/>
              </a:rPr>
              <a:t>Organization		Abbreviation	Headquarters	Country	Founded</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The </a:t>
            </a:r>
            <a:r>
              <a:rPr lang="en-US" sz="2000" dirty="0" err="1">
                <a:latin typeface="Calibri"/>
                <a:ea typeface="Times New Roman"/>
                <a:cs typeface="Times New Roman"/>
              </a:rPr>
              <a:t>Streit</a:t>
            </a:r>
            <a:r>
              <a:rPr lang="en-US" sz="2000" dirty="0">
                <a:latin typeface="Calibri"/>
                <a:ea typeface="Times New Roman"/>
                <a:cs typeface="Times New Roman"/>
              </a:rPr>
              <a:t> Council, Inc. (formerly Federal Union, Inc.)SC	Washington, D.C.	 USA	1939</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s-US" sz="2000" dirty="0">
                <a:latin typeface="Calibri"/>
                <a:ea typeface="Times New Roman"/>
                <a:cs typeface="Times New Roman"/>
              </a:rPr>
              <a:t>Democracia Global		DG	Buenos Aires	 Argentina	</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Citizens for Global Solutions		CGS	Washington, D.C.	 USA	2003</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Democratic World Federalists		DWF	San Francisco	 USA	2004</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s-US" sz="2000" dirty="0">
                <a:latin typeface="Calibri"/>
                <a:ea typeface="Times New Roman"/>
                <a:cs typeface="Times New Roman"/>
              </a:rPr>
              <a:t>Centro Mexicano de </a:t>
            </a:r>
            <a:r>
              <a:rPr lang="es-US" sz="2000" dirty="0" err="1">
                <a:latin typeface="Calibri"/>
                <a:ea typeface="Times New Roman"/>
                <a:cs typeface="Times New Roman"/>
              </a:rPr>
              <a:t>Responsibilidad</a:t>
            </a:r>
            <a:r>
              <a:rPr lang="es-US" sz="2000" dirty="0">
                <a:latin typeface="Calibri"/>
                <a:ea typeface="Times New Roman"/>
                <a:cs typeface="Times New Roman"/>
              </a:rPr>
              <a:t> Global	CEMERG		 </a:t>
            </a:r>
            <a:r>
              <a:rPr lang="es-US" sz="2000" dirty="0" err="1">
                <a:latin typeface="Calibri"/>
                <a:ea typeface="Times New Roman"/>
                <a:cs typeface="Times New Roman"/>
              </a:rPr>
              <a:t>Mexico</a:t>
            </a:r>
            <a:r>
              <a:rPr lang="es-US" sz="2000" dirty="0">
                <a:latin typeface="Calibri"/>
                <a:ea typeface="Times New Roman"/>
                <a:cs typeface="Times New Roman"/>
              </a:rPr>
              <a:t>	</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Center for Development of International Law		New York	 USA	</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Institute for Global Leadership			Worcester	 USA	2001</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Workable World Trust			St. Paul	 USA	2014</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Coalition for the International Criminal Court  CICC		New York	 USA	1995</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International Coalition for the Responsibility to Protect	New York	 USA	2008</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The World Parliament		WP	Radford	 USA	</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World Constitution and Parliament Association  WCPA	Independence, VA	 USA	1958</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Vote World Parliament			</a:t>
            </a:r>
            <a:r>
              <a:rPr lang="en-US" sz="2000" dirty="0" err="1">
                <a:latin typeface="Calibri"/>
                <a:ea typeface="Times New Roman"/>
                <a:cs typeface="Times New Roman"/>
              </a:rPr>
              <a:t>Shawville</a:t>
            </a:r>
            <a:r>
              <a:rPr lang="en-US" sz="2000" dirty="0">
                <a:latin typeface="Calibri"/>
                <a:ea typeface="Times New Roman"/>
                <a:cs typeface="Times New Roman"/>
              </a:rPr>
              <a:t>	 Canada	2004</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World Federalist Movement/Institute for Global Policy  WFM	New York	 USA	1947</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World Federalist Movement Canada	WFMC		Ottawa	 Canada	1951</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World Federalist Movement Toronto Chapter		Toronto	 Canada	</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World Service Authority			Washington, D.C.	 USA	1953</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Young World Federalists	YWF		West Palm Beach	 USA	2019</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Earth Constitution Institute	ECI		Independence, VA	 USA	</a:t>
            </a:r>
            <a:endParaRPr lang="en-US" sz="1700" dirty="0">
              <a:latin typeface="Times New Roman"/>
              <a:ea typeface="Times New Roman"/>
            </a:endParaRPr>
          </a:p>
          <a:p>
            <a:pPr>
              <a:tabLst>
                <a:tab pos="3918661" algn="l"/>
                <a:tab pos="5388159" algn="l"/>
                <a:tab pos="6449463" algn="l"/>
                <a:tab pos="8408794" algn="l"/>
                <a:tab pos="10041569" algn="l"/>
                <a:tab pos="11102873" algn="l"/>
              </a:tabLst>
            </a:pPr>
            <a:r>
              <a:rPr lang="en-US" sz="2000" dirty="0">
                <a:latin typeface="Calibri"/>
                <a:ea typeface="Times New Roman"/>
                <a:cs typeface="Times New Roman"/>
              </a:rPr>
              <a:t>United World	UW		United States	 USA	2020</a:t>
            </a:r>
            <a:endParaRPr lang="en-US" sz="1700" dirty="0">
              <a:latin typeface="Times New Roman"/>
              <a:ea typeface="Times New Roman"/>
            </a:endParaRPr>
          </a:p>
        </p:txBody>
      </p:sp>
    </p:spTree>
    <p:extLst>
      <p:ext uri="{BB962C8B-B14F-4D97-AF65-F5344CB8AC3E}">
        <p14:creationId xmlns:p14="http://schemas.microsoft.com/office/powerpoint/2010/main" val="4969206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75360" y="0"/>
            <a:ext cx="17190720" cy="8229600"/>
          </a:xfrm>
          <a:prstGeom prst="rect">
            <a:avLst/>
          </a:prstGeom>
        </p:spPr>
      </p:pic>
    </p:spTree>
    <p:extLst>
      <p:ext uri="{BB962C8B-B14F-4D97-AF65-F5344CB8AC3E}">
        <p14:creationId xmlns:p14="http://schemas.microsoft.com/office/powerpoint/2010/main" val="218637870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5760"/>
            <a:ext cx="14020800" cy="7272314"/>
          </a:xfrm>
          <a:prstGeom prst="rect">
            <a:avLst/>
          </a:prstGeom>
          <a:noFill/>
        </p:spPr>
        <p:txBody>
          <a:bodyPr wrap="square" lIns="130622" tIns="65311" rIns="130622" bIns="65311" rtlCol="0">
            <a:spAutoFit/>
          </a:bodyPr>
          <a:lstStyle/>
          <a:p>
            <a:pPr marL="0" lvl="2" algn="ctr"/>
            <a:r>
              <a:rPr lang="en-US" sz="3600" dirty="0">
                <a:solidFill>
                  <a:srgbClr val="FF0000"/>
                </a:solidFill>
              </a:rPr>
              <a:t>ENCYCLICAL LETTER</a:t>
            </a:r>
            <a:br>
              <a:rPr lang="en-US" sz="3600" i="1" dirty="0">
                <a:solidFill>
                  <a:srgbClr val="FF0000"/>
                </a:solidFill>
              </a:rPr>
            </a:br>
            <a:r>
              <a:rPr lang="en-US" sz="3600" b="1" i="1" dirty="0">
                <a:solidFill>
                  <a:srgbClr val="FF0000"/>
                </a:solidFill>
              </a:rPr>
              <a:t>FRATELLI TUTTI</a:t>
            </a:r>
            <a:br>
              <a:rPr lang="en-US" sz="3600" b="1" i="1" dirty="0">
                <a:solidFill>
                  <a:srgbClr val="FF0000"/>
                </a:solidFill>
              </a:rPr>
            </a:br>
            <a:r>
              <a:rPr lang="en-US" sz="3600" dirty="0">
                <a:solidFill>
                  <a:srgbClr val="FF0000"/>
                </a:solidFill>
              </a:rPr>
              <a:t>OF THE HOLY FATHER</a:t>
            </a:r>
            <a:br>
              <a:rPr lang="en-US" sz="3600" dirty="0">
                <a:solidFill>
                  <a:srgbClr val="FF0000"/>
                </a:solidFill>
              </a:rPr>
            </a:br>
            <a:r>
              <a:rPr lang="en-US" sz="3600" b="1" dirty="0">
                <a:solidFill>
                  <a:srgbClr val="FF0000"/>
                </a:solidFill>
              </a:rPr>
              <a:t>FRANCIS</a:t>
            </a:r>
            <a:br>
              <a:rPr lang="en-US" sz="3600" b="1" dirty="0">
                <a:solidFill>
                  <a:srgbClr val="FF0000"/>
                </a:solidFill>
              </a:rPr>
            </a:br>
            <a:r>
              <a:rPr lang="en-US" sz="3600" dirty="0">
                <a:solidFill>
                  <a:srgbClr val="FF0000"/>
                </a:solidFill>
              </a:rPr>
              <a:t>ON FRATERNITY AND SOCIAL FRIENDSHIP</a:t>
            </a:r>
          </a:p>
          <a:p>
            <a:pPr marL="0" lvl="2"/>
            <a:endParaRPr lang="en-US" sz="2000" dirty="0"/>
          </a:p>
          <a:p>
            <a:pPr marL="0" lvl="2"/>
            <a:r>
              <a:rPr lang="en-US" sz="4800" dirty="0">
                <a:solidFill>
                  <a:srgbClr val="FFFFE5"/>
                </a:solidFill>
              </a:rPr>
              <a:t>Pope Francis calls for:</a:t>
            </a:r>
          </a:p>
          <a:p>
            <a:pPr marL="0" lvl="2"/>
            <a:endParaRPr lang="en-US" sz="2400" dirty="0">
              <a:solidFill>
                <a:srgbClr val="FFFFE5"/>
              </a:solidFill>
            </a:endParaRPr>
          </a:p>
          <a:p>
            <a:pPr marL="0" lvl="2"/>
            <a:r>
              <a:rPr lang="en-US" sz="4800" dirty="0">
                <a:solidFill>
                  <a:srgbClr val="FFFFE5"/>
                </a:solidFill>
              </a:rPr>
              <a:t>Single global authority with real teeth to prevent any nation or any small group of nations from having too much power. There should be the standardization of law worldwide.</a:t>
            </a:r>
          </a:p>
        </p:txBody>
      </p:sp>
    </p:spTree>
    <p:extLst>
      <p:ext uri="{BB962C8B-B14F-4D97-AF65-F5344CB8AC3E}">
        <p14:creationId xmlns:p14="http://schemas.microsoft.com/office/powerpoint/2010/main" val="348083292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91440"/>
            <a:ext cx="14142720" cy="6502872"/>
          </a:xfrm>
          <a:prstGeom prst="rect">
            <a:avLst/>
          </a:prstGeom>
          <a:noFill/>
        </p:spPr>
        <p:txBody>
          <a:bodyPr wrap="square" lIns="130622" tIns="65311" rIns="130622" bIns="65311" rtlCol="0">
            <a:spAutoFit/>
          </a:bodyPr>
          <a:lstStyle/>
          <a:p>
            <a:pPr>
              <a:lnSpc>
                <a:spcPct val="90000"/>
              </a:lnSpc>
            </a:pPr>
            <a:r>
              <a:rPr lang="en-US" sz="4000" dirty="0">
                <a:solidFill>
                  <a:srgbClr val="FFFF00"/>
                </a:solidFill>
                <a:latin typeface="Bahnschrift Light SemiCondensed" panose="020B0502040204020203" pitchFamily="34" charset="0"/>
              </a:rPr>
              <a:t>Pope Francis </a:t>
            </a:r>
            <a:r>
              <a:rPr lang="en-US" sz="4000" u="heavy" dirty="0">
                <a:solidFill>
                  <a:srgbClr val="FFFF00"/>
                </a:solidFill>
                <a:latin typeface="Bahnschrift Light SemiCondensed" panose="020B0502040204020203" pitchFamily="34" charset="0"/>
              </a:rPr>
              <a:t>calls for</a:t>
            </a:r>
            <a:r>
              <a:rPr lang="en-US" sz="4000" dirty="0">
                <a:solidFill>
                  <a:srgbClr val="FFFF00"/>
                </a:solidFill>
                <a:latin typeface="Bahnschrift Light SemiCondensed" panose="020B0502040204020203" pitchFamily="34" charset="0"/>
              </a:rPr>
              <a:t>:</a:t>
            </a:r>
          </a:p>
          <a:p>
            <a:pPr marL="408194" indent="-408194">
              <a:lnSpc>
                <a:spcPct val="90000"/>
              </a:lnSpc>
              <a:buFont typeface="Arial" panose="020B0604020202020204" pitchFamily="34" charset="0"/>
              <a:buChar char="•"/>
            </a:pPr>
            <a:r>
              <a:rPr lang="en-US" sz="4800" dirty="0">
                <a:solidFill>
                  <a:srgbClr val="FFFFE5"/>
                </a:solidFill>
                <a:latin typeface="Bahnschrift Light SemiCondensed" panose="020B0502040204020203" pitchFamily="34" charset="0"/>
              </a:rPr>
              <a:t>Single global authority with real teeth to prevent any nation or any small group of nations from having too much power. There should be the standardization of law worldwide.</a:t>
            </a:r>
          </a:p>
          <a:p>
            <a:pPr marL="408194" indent="-408194">
              <a:lnSpc>
                <a:spcPct val="90000"/>
              </a:lnSpc>
              <a:buFont typeface="Arial" panose="020B0604020202020204" pitchFamily="34" charset="0"/>
              <a:buChar char="•"/>
            </a:pPr>
            <a:r>
              <a:rPr lang="en-US" sz="4800" dirty="0">
                <a:solidFill>
                  <a:srgbClr val="FFFFE5"/>
                </a:solidFill>
                <a:latin typeface="Bahnschrift Light SemiCondensed" panose="020B0502040204020203" pitchFamily="34" charset="0"/>
              </a:rPr>
              <a:t>Fight Poverty &amp; Hunger, </a:t>
            </a:r>
          </a:p>
          <a:p>
            <a:pPr marL="408194" indent="-408194">
              <a:lnSpc>
                <a:spcPct val="90000"/>
              </a:lnSpc>
              <a:buFont typeface="Arial" panose="020B0604020202020204" pitchFamily="34" charset="0"/>
              <a:buChar char="•"/>
            </a:pPr>
            <a:r>
              <a:rPr lang="en-US" sz="4800" dirty="0">
                <a:solidFill>
                  <a:srgbClr val="FFFFE5"/>
                </a:solidFill>
                <a:latin typeface="Bahnschrift Light SemiCondensed" panose="020B0502040204020203" pitchFamily="34" charset="0"/>
              </a:rPr>
              <a:t>Equal pay for workers</a:t>
            </a:r>
          </a:p>
          <a:p>
            <a:pPr marL="408194" indent="-408194">
              <a:lnSpc>
                <a:spcPct val="90000"/>
              </a:lnSpc>
              <a:buFont typeface="Arial" panose="020B0604020202020204" pitchFamily="34" charset="0"/>
              <a:buChar char="•"/>
            </a:pPr>
            <a:r>
              <a:rPr lang="en-US" sz="4800" dirty="0">
                <a:solidFill>
                  <a:srgbClr val="FFFFE5"/>
                </a:solidFill>
                <a:latin typeface="Bahnschrift Light SemiCondensed" panose="020B0502040204020203" pitchFamily="34" charset="0"/>
              </a:rPr>
              <a:t>Fight Global Warming</a:t>
            </a:r>
          </a:p>
          <a:p>
            <a:pPr marL="408194" indent="-408194">
              <a:lnSpc>
                <a:spcPct val="90000"/>
              </a:lnSpc>
              <a:buFont typeface="Arial" panose="020B0604020202020204" pitchFamily="34" charset="0"/>
              <a:buChar char="•"/>
            </a:pPr>
            <a:r>
              <a:rPr lang="en-US" sz="4800" dirty="0">
                <a:solidFill>
                  <a:srgbClr val="FFFFE5"/>
                </a:solidFill>
                <a:latin typeface="Bahnschrift Light SemiCondensed" panose="020B0502040204020203" pitchFamily="34" charset="0"/>
              </a:rPr>
              <a:t>Fight Pandemics</a:t>
            </a:r>
          </a:p>
          <a:p>
            <a:pPr>
              <a:lnSpc>
                <a:spcPct val="90000"/>
              </a:lnSpc>
            </a:pPr>
            <a:endParaRPr lang="en-US" sz="3200" dirty="0">
              <a:latin typeface="Bahnschrift Light SemiCondensed" panose="020B0502040204020203" pitchFamily="34" charset="0"/>
            </a:endParaRPr>
          </a:p>
        </p:txBody>
      </p:sp>
    </p:spTree>
    <p:extLst>
      <p:ext uri="{BB962C8B-B14F-4D97-AF65-F5344CB8AC3E}">
        <p14:creationId xmlns:p14="http://schemas.microsoft.com/office/powerpoint/2010/main" val="34033308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91440"/>
            <a:ext cx="14142720" cy="6419773"/>
          </a:xfrm>
          <a:prstGeom prst="rect">
            <a:avLst/>
          </a:prstGeom>
          <a:noFill/>
        </p:spPr>
        <p:txBody>
          <a:bodyPr wrap="square" lIns="130622" tIns="65311" rIns="130622" bIns="65311" rtlCol="0">
            <a:spAutoFit/>
          </a:bodyPr>
          <a:lstStyle/>
          <a:p>
            <a:pPr>
              <a:lnSpc>
                <a:spcPct val="90000"/>
              </a:lnSpc>
            </a:pPr>
            <a:r>
              <a:rPr lang="en-US" sz="4400" dirty="0">
                <a:solidFill>
                  <a:srgbClr val="FFFF00"/>
                </a:solidFill>
                <a:latin typeface="Bahnschrift Light SemiCondensed" panose="020B0502040204020203" pitchFamily="34" charset="0"/>
              </a:rPr>
              <a:t>Pope Francis </a:t>
            </a:r>
            <a:r>
              <a:rPr lang="en-US" sz="4400" u="heavy" dirty="0">
                <a:solidFill>
                  <a:srgbClr val="FFFF00"/>
                </a:solidFill>
                <a:latin typeface="Bahnschrift Light SemiCondensed" panose="020B0502040204020203" pitchFamily="34" charset="0"/>
              </a:rPr>
              <a:t>calls for</a:t>
            </a:r>
            <a:r>
              <a:rPr lang="en-US" sz="4400" dirty="0">
                <a:solidFill>
                  <a:srgbClr val="FFFF00"/>
                </a:solidFill>
                <a:latin typeface="Bahnschrift Light SemiCondensed" panose="020B0502040204020203" pitchFamily="34" charset="0"/>
              </a:rPr>
              <a:t>:</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Defend human rights</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Do away with national borders</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Stop Racism</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Fight the Greed of Capitalism</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Women’s Rights</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Stop religious persecution</a:t>
            </a:r>
          </a:p>
          <a:p>
            <a:pPr marL="408194" indent="-408194">
              <a:lnSpc>
                <a:spcPct val="90000"/>
              </a:lnSpc>
              <a:buFont typeface="Arial" panose="020B0604020202020204" pitchFamily="34" charset="0"/>
              <a:buChar char="•"/>
            </a:pPr>
            <a:r>
              <a:rPr lang="en-US" sz="5400" dirty="0">
                <a:solidFill>
                  <a:srgbClr val="FFFFE5"/>
                </a:solidFill>
                <a:latin typeface="Bahnschrift Light SemiCondensed" panose="020B0502040204020203" pitchFamily="34" charset="0"/>
              </a:rPr>
              <a:t>There should be global socialism</a:t>
            </a:r>
          </a:p>
          <a:p>
            <a:pPr>
              <a:lnSpc>
                <a:spcPct val="90000"/>
              </a:lnSpc>
            </a:pPr>
            <a:endParaRPr lang="en-US" sz="3600" dirty="0">
              <a:latin typeface="Bahnschrift Light SemiCondensed" panose="020B0502040204020203" pitchFamily="34" charset="0"/>
            </a:endParaRPr>
          </a:p>
        </p:txBody>
      </p:sp>
    </p:spTree>
    <p:extLst>
      <p:ext uri="{BB962C8B-B14F-4D97-AF65-F5344CB8AC3E}">
        <p14:creationId xmlns:p14="http://schemas.microsoft.com/office/powerpoint/2010/main" val="3443992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48640"/>
            <a:ext cx="13776960" cy="4379214"/>
          </a:xfrm>
          <a:prstGeom prst="rect">
            <a:avLst/>
          </a:prstGeom>
          <a:noFill/>
        </p:spPr>
        <p:txBody>
          <a:bodyPr wrap="square" lIns="130622" tIns="65311" rIns="130622" bIns="65311" rtlCol="0">
            <a:spAutoFit/>
          </a:bodyPr>
          <a:lstStyle/>
          <a:p>
            <a:r>
              <a:rPr lang="en-US" sz="4600" dirty="0">
                <a:solidFill>
                  <a:srgbClr val="FFFFE5"/>
                </a:solidFill>
                <a:latin typeface="Bahnschrift Light SemiCondensed" panose="020B0502040204020203" pitchFamily="34" charset="0"/>
              </a:rPr>
              <a:t>“ I would also note the need for a </a:t>
            </a:r>
            <a:r>
              <a:rPr lang="en-US" sz="4600" u="heavy" dirty="0">
                <a:solidFill>
                  <a:srgbClr val="FFFFE5"/>
                </a:solidFill>
                <a:latin typeface="Bahnschrift Light SemiCondensed" panose="020B0502040204020203" pitchFamily="34" charset="0"/>
              </a:rPr>
              <a:t>reform of “the United Nations Organization</a:t>
            </a:r>
            <a:r>
              <a:rPr lang="en-US" sz="4600" dirty="0">
                <a:solidFill>
                  <a:srgbClr val="FFFFE5"/>
                </a:solidFill>
                <a:latin typeface="Bahnschrift Light SemiCondensed" panose="020B0502040204020203" pitchFamily="34" charset="0"/>
              </a:rPr>
              <a:t>, and likewise of economic institutions and international finance, so that the concept of the family of nations can </a:t>
            </a:r>
            <a:r>
              <a:rPr lang="en-US" sz="4600" u="heavy" dirty="0">
                <a:solidFill>
                  <a:srgbClr val="FFFFE5"/>
                </a:solidFill>
                <a:latin typeface="Bahnschrift Light SemiCondensed" panose="020B0502040204020203" pitchFamily="34" charset="0"/>
              </a:rPr>
              <a:t>acquire real teeth</a:t>
            </a:r>
            <a:r>
              <a:rPr lang="en-US" sz="4600" dirty="0">
                <a:solidFill>
                  <a:srgbClr val="FFFFE5"/>
                </a:solidFill>
                <a:latin typeface="Bahnschrift Light SemiCondensed" panose="020B0502040204020203" pitchFamily="34" charset="0"/>
              </a:rPr>
              <a:t>”.</a:t>
            </a:r>
          </a:p>
          <a:p>
            <a:endParaRPr lang="en-US" sz="4600" dirty="0">
              <a:latin typeface="Bahnschrift Light SemiCondensed" panose="020B0502040204020203" pitchFamily="34" charset="0"/>
            </a:endParaRPr>
          </a:p>
        </p:txBody>
      </p:sp>
    </p:spTree>
    <p:extLst>
      <p:ext uri="{BB962C8B-B14F-4D97-AF65-F5344CB8AC3E}">
        <p14:creationId xmlns:p14="http://schemas.microsoft.com/office/powerpoint/2010/main" val="397096690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48640"/>
            <a:ext cx="13655040" cy="5087100"/>
          </a:xfrm>
          <a:prstGeom prst="rect">
            <a:avLst/>
          </a:prstGeom>
          <a:noFill/>
        </p:spPr>
        <p:txBody>
          <a:bodyPr wrap="square" lIns="130622" tIns="65311" rIns="130622" bIns="65311" rtlCol="0">
            <a:spAutoFit/>
          </a:bodyPr>
          <a:lstStyle/>
          <a:p>
            <a:r>
              <a:rPr lang="en-US" sz="4600" dirty="0">
                <a:solidFill>
                  <a:srgbClr val="FFFFE5"/>
                </a:solidFill>
                <a:latin typeface="Bahnschrift Light SemiCondensed" panose="020B0502040204020203" pitchFamily="34" charset="0"/>
              </a:rPr>
              <a:t>“The </a:t>
            </a:r>
            <a:r>
              <a:rPr lang="en-US" sz="4600" u="heavy" dirty="0">
                <a:solidFill>
                  <a:srgbClr val="FFFFE5"/>
                </a:solidFill>
                <a:latin typeface="Bahnschrift Light SemiCondensed" panose="020B0502040204020203" pitchFamily="34" charset="0"/>
              </a:rPr>
              <a:t>media</a:t>
            </a:r>
            <a:r>
              <a:rPr lang="en-US" sz="4600" dirty="0">
                <a:solidFill>
                  <a:srgbClr val="FFFFE5"/>
                </a:solidFill>
                <a:latin typeface="Bahnschrift Light SemiCondensed" panose="020B0502040204020203" pitchFamily="34" charset="0"/>
              </a:rPr>
              <a:t> can help us greatly in this, especially nowadays, when the networks of human communication have made unprecedented  advances.”…” </a:t>
            </a:r>
            <a:r>
              <a:rPr lang="en-US" sz="4600" u="sng" dirty="0">
                <a:solidFill>
                  <a:srgbClr val="FFFFE5"/>
                </a:solidFill>
                <a:latin typeface="Bahnschrift Light SemiCondensed" panose="020B0502040204020203" pitchFamily="34" charset="0"/>
              </a:rPr>
              <a:t>we cannot accept “a digital world designed to exploit our weaknesses and bring out the worst in people</a:t>
            </a:r>
            <a:r>
              <a:rPr lang="en-US" sz="4600" dirty="0">
                <a:solidFill>
                  <a:srgbClr val="FFFFE5"/>
                </a:solidFill>
                <a:latin typeface="Bahnschrift Light SemiCondensed" panose="020B0502040204020203" pitchFamily="34" charset="0"/>
              </a:rPr>
              <a:t>”.</a:t>
            </a:r>
          </a:p>
          <a:p>
            <a:endParaRPr lang="en-US" sz="4600" dirty="0">
              <a:latin typeface="Bahnschrift Light SemiCondensed" panose="020B0502040204020203" pitchFamily="34" charset="0"/>
            </a:endParaRPr>
          </a:p>
        </p:txBody>
      </p:sp>
    </p:spTree>
    <p:extLst>
      <p:ext uri="{BB962C8B-B14F-4D97-AF65-F5344CB8AC3E}">
        <p14:creationId xmlns:p14="http://schemas.microsoft.com/office/powerpoint/2010/main" val="37789746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4264640" cy="3656386"/>
          </a:xfrm>
          <a:prstGeom prst="rect">
            <a:avLst/>
          </a:prstGeom>
          <a:noFill/>
        </p:spPr>
        <p:txBody>
          <a:bodyPr wrap="square" lIns="130622" tIns="65311" rIns="130622" bIns="65311" rtlCol="0">
            <a:spAutoFit/>
          </a:bodyPr>
          <a:lstStyle/>
          <a:p>
            <a:pPr lvl="1"/>
            <a:r>
              <a:rPr lang="en-US" sz="4600" dirty="0">
                <a:latin typeface="Bahnschrift Light SemiCondensed" panose="020B0502040204020203" pitchFamily="34" charset="0"/>
              </a:rPr>
              <a:t>“</a:t>
            </a:r>
            <a:r>
              <a:rPr lang="en-US" sz="4600" dirty="0">
                <a:solidFill>
                  <a:srgbClr val="FFFFE5"/>
                </a:solidFill>
                <a:latin typeface="Bahnschrift Light SemiCondensed" panose="020B0502040204020203" pitchFamily="34" charset="0"/>
              </a:rPr>
              <a:t>it is essential to devise stronger and more efficiently organized international institutions, with functionaries who are appointed fairly by agreement among national governments, and empowered to impose sanctions”.</a:t>
            </a:r>
          </a:p>
        </p:txBody>
      </p:sp>
    </p:spTree>
    <p:extLst>
      <p:ext uri="{BB962C8B-B14F-4D97-AF65-F5344CB8AC3E}">
        <p14:creationId xmlns:p14="http://schemas.microsoft.com/office/powerpoint/2010/main" val="378520946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440" y="640080"/>
            <a:ext cx="14020800" cy="4379214"/>
          </a:xfrm>
          <a:prstGeom prst="rect">
            <a:avLst/>
          </a:prstGeom>
          <a:noFill/>
        </p:spPr>
        <p:txBody>
          <a:bodyPr wrap="square" lIns="130622" tIns="65311" rIns="130622" bIns="65311" rtlCol="0">
            <a:spAutoFit/>
          </a:bodyPr>
          <a:lstStyle/>
          <a:p>
            <a:r>
              <a:rPr lang="en-US" sz="4600" dirty="0">
                <a:latin typeface="Bahnschrift Light SemiCondensed" panose="020B0502040204020203" pitchFamily="34" charset="0"/>
              </a:rPr>
              <a:t>“For these reasons, </a:t>
            </a:r>
            <a:r>
              <a:rPr lang="en-US" sz="4600" u="heavy" dirty="0">
                <a:latin typeface="Bahnschrift Light SemiCondensed" panose="020B0502040204020203" pitchFamily="34" charset="0"/>
              </a:rPr>
              <a:t>the Church</a:t>
            </a:r>
            <a:r>
              <a:rPr lang="en-US" sz="4600" dirty="0">
                <a:latin typeface="Bahnschrift Light SemiCondensed" panose="020B0502040204020203" pitchFamily="34" charset="0"/>
              </a:rPr>
              <a:t>, while </a:t>
            </a:r>
            <a:r>
              <a:rPr lang="en-US" sz="4600" u="sng" dirty="0">
                <a:latin typeface="Bahnschrift Light SemiCondensed" panose="020B0502040204020203" pitchFamily="34" charset="0"/>
              </a:rPr>
              <a:t>respecting the autonomy of political life, does not restrict her mission to the private sphere. </a:t>
            </a:r>
            <a:r>
              <a:rPr lang="en-US" sz="4600" dirty="0">
                <a:latin typeface="Bahnschrift Light SemiCondensed" panose="020B0502040204020203" pitchFamily="34" charset="0"/>
              </a:rPr>
              <a:t>On the contrary, “she </a:t>
            </a:r>
            <a:r>
              <a:rPr lang="en-US" sz="4600" u="sng" dirty="0">
                <a:latin typeface="Bahnschrift Light SemiCondensed" panose="020B0502040204020203" pitchFamily="34" charset="0"/>
              </a:rPr>
              <a:t>cannot and must not remain on the sidelines” in the building of a better world</a:t>
            </a:r>
            <a:r>
              <a:rPr lang="en-US" sz="4600" dirty="0">
                <a:latin typeface="Bahnschrift Light SemiCondensed" panose="020B0502040204020203" pitchFamily="34" charset="0"/>
              </a:rPr>
              <a:t>…</a:t>
            </a:r>
          </a:p>
          <a:p>
            <a:endParaRPr lang="en-US" sz="4600" dirty="0">
              <a:latin typeface="Bahnschrift Light SemiCondensed" panose="020B0502040204020203" pitchFamily="34" charset="0"/>
            </a:endParaRPr>
          </a:p>
        </p:txBody>
      </p:sp>
      <p:sp>
        <p:nvSpPr>
          <p:cNvPr id="3" name="TextBox 2"/>
          <p:cNvSpPr txBox="1"/>
          <p:nvPr/>
        </p:nvSpPr>
        <p:spPr>
          <a:xfrm>
            <a:off x="394571" y="4663441"/>
            <a:ext cx="14020800" cy="3671328"/>
          </a:xfrm>
          <a:prstGeom prst="rect">
            <a:avLst/>
          </a:prstGeom>
          <a:noFill/>
        </p:spPr>
        <p:txBody>
          <a:bodyPr wrap="square" lIns="130622" tIns="65311" rIns="130622" bIns="65311" rtlCol="0">
            <a:spAutoFit/>
          </a:bodyPr>
          <a:lstStyle/>
          <a:p>
            <a:r>
              <a:rPr lang="en-US" sz="4600" dirty="0">
                <a:latin typeface="Bahnschrift Light SemiCondensed" panose="020B0502040204020203" pitchFamily="34" charset="0"/>
              </a:rPr>
              <a:t>“Wherever the </a:t>
            </a:r>
            <a:r>
              <a:rPr lang="en-US" sz="4600" u="sng" dirty="0">
                <a:latin typeface="Bahnschrift Light SemiCondensed" panose="020B0502040204020203" pitchFamily="34" charset="0"/>
              </a:rPr>
              <a:t>councils of nations </a:t>
            </a:r>
            <a:r>
              <a:rPr lang="en-US" sz="4600" dirty="0">
                <a:latin typeface="Bahnschrift Light SemiCondensed" panose="020B0502040204020203" pitchFamily="34" charset="0"/>
              </a:rPr>
              <a:t>come together to establish the rights and duties of man, we are honored to be permitted to </a:t>
            </a:r>
            <a:r>
              <a:rPr lang="en-US" sz="4600" u="heavy" dirty="0">
                <a:latin typeface="Bahnschrift Light SemiCondensed" panose="020B0502040204020203" pitchFamily="34" charset="0"/>
              </a:rPr>
              <a:t>take </a:t>
            </a:r>
            <a:r>
              <a:rPr lang="en-US" sz="4600" u="sng" dirty="0">
                <a:latin typeface="Bahnschrift Light SemiCondensed" panose="020B0502040204020203" pitchFamily="34" charset="0"/>
              </a:rPr>
              <a:t>our place among them</a:t>
            </a:r>
            <a:r>
              <a:rPr lang="en-US" sz="4600" dirty="0">
                <a:latin typeface="Bahnschrift Light SemiCondensed" panose="020B0502040204020203" pitchFamily="34" charset="0"/>
              </a:rPr>
              <a:t>”.</a:t>
            </a:r>
          </a:p>
          <a:p>
            <a:endParaRPr lang="en-US" sz="4600" dirty="0">
              <a:latin typeface="Bahnschrift Light SemiCondensed" panose="020B0502040204020203" pitchFamily="34" charset="0"/>
            </a:endParaRPr>
          </a:p>
        </p:txBody>
      </p:sp>
    </p:spTree>
    <p:extLst>
      <p:ext uri="{BB962C8B-B14F-4D97-AF65-F5344CB8AC3E}">
        <p14:creationId xmlns:p14="http://schemas.microsoft.com/office/powerpoint/2010/main" val="31989382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362200"/>
            <a:ext cx="13714716" cy="1015663"/>
          </a:xfrm>
          <a:prstGeom prst="rect">
            <a:avLst/>
          </a:prstGeom>
        </p:spPr>
        <p:txBody>
          <a:bodyPr wrap="none">
            <a:spAutoFit/>
          </a:bodyPr>
          <a:lstStyle/>
          <a:p>
            <a:pPr algn="ctr"/>
            <a:r>
              <a:rPr lang="en-US" sz="6000" dirty="0"/>
              <a:t>Bible Predictions of One World Government</a:t>
            </a:r>
          </a:p>
        </p:txBody>
      </p:sp>
    </p:spTree>
    <p:extLst>
      <p:ext uri="{BB962C8B-B14F-4D97-AF65-F5344CB8AC3E}">
        <p14:creationId xmlns:p14="http://schemas.microsoft.com/office/powerpoint/2010/main" val="23299142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85800"/>
            <a:ext cx="9982200" cy="6858000"/>
          </a:xfrm>
          <a:prstGeom prst="rect">
            <a:avLst/>
          </a:prstGeom>
        </p:spPr>
      </p:pic>
    </p:spTree>
    <p:extLst>
      <p:ext uri="{BB962C8B-B14F-4D97-AF65-F5344CB8AC3E}">
        <p14:creationId xmlns:p14="http://schemas.microsoft.com/office/powerpoint/2010/main" val="28942072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548641"/>
            <a:ext cx="14142720" cy="3825216"/>
          </a:xfrm>
          <a:prstGeom prst="rect">
            <a:avLst/>
          </a:prstGeom>
          <a:noFill/>
        </p:spPr>
        <p:txBody>
          <a:bodyPr wrap="square" lIns="130622" tIns="65311" rIns="130622" bIns="65311" rtlCol="0">
            <a:spAutoFit/>
          </a:bodyPr>
          <a:lstStyle/>
          <a:p>
            <a:r>
              <a:rPr lang="en-US" sz="4800" dirty="0">
                <a:solidFill>
                  <a:srgbClr val="FFFF00"/>
                </a:solidFill>
                <a:latin typeface="Bahnschrift Light SemiCondensed" panose="020B0502040204020203" pitchFamily="34" charset="0"/>
              </a:rPr>
              <a:t>Revelation 16:14 </a:t>
            </a:r>
          </a:p>
          <a:p>
            <a:r>
              <a:rPr lang="en-US" sz="4800" dirty="0">
                <a:latin typeface="Bahnschrift Light SemiCondensed" panose="020B0502040204020203" pitchFamily="34" charset="0"/>
              </a:rPr>
              <a:t>“..which go out to the kings of the earth and of the whole world, to </a:t>
            </a:r>
            <a:r>
              <a:rPr lang="en-US" sz="4800" u="sng" dirty="0">
                <a:latin typeface="Bahnschrift Light SemiCondensed" panose="020B0502040204020203" pitchFamily="34" charset="0"/>
              </a:rPr>
              <a:t>gather them to the battle </a:t>
            </a:r>
            <a:r>
              <a:rPr lang="en-US" sz="4800" dirty="0">
                <a:latin typeface="Bahnschrift Light SemiCondensed" panose="020B0502040204020203" pitchFamily="34" charset="0"/>
              </a:rPr>
              <a:t>of that great day of God Almighty.”   </a:t>
            </a:r>
          </a:p>
          <a:p>
            <a:endParaRPr lang="en-US" sz="4800" dirty="0">
              <a:latin typeface="Bahnschrift Light SemiCondensed" panose="020B05020402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200" y="3200400"/>
            <a:ext cx="4861050" cy="4038600"/>
          </a:xfrm>
          <a:prstGeom prst="rect">
            <a:avLst/>
          </a:prstGeom>
        </p:spPr>
      </p:pic>
    </p:spTree>
    <p:extLst>
      <p:ext uri="{BB962C8B-B14F-4D97-AF65-F5344CB8AC3E}">
        <p14:creationId xmlns:p14="http://schemas.microsoft.com/office/powerpoint/2010/main" val="26192423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548641"/>
            <a:ext cx="14142720" cy="3825216"/>
          </a:xfrm>
          <a:prstGeom prst="rect">
            <a:avLst/>
          </a:prstGeom>
          <a:noFill/>
        </p:spPr>
        <p:txBody>
          <a:bodyPr wrap="square" lIns="130622" tIns="65311" rIns="130622" bIns="65311" rtlCol="0">
            <a:spAutoFit/>
          </a:bodyPr>
          <a:lstStyle/>
          <a:p>
            <a:r>
              <a:rPr lang="en-US" sz="4800" dirty="0">
                <a:solidFill>
                  <a:srgbClr val="FFFF00"/>
                </a:solidFill>
              </a:rPr>
              <a:t>Revelation 12:17 </a:t>
            </a:r>
          </a:p>
          <a:p>
            <a:r>
              <a:rPr lang="en-US" sz="4800" dirty="0"/>
              <a:t>“</a:t>
            </a:r>
            <a:r>
              <a:rPr lang="en-US" sz="4800" dirty="0">
                <a:latin typeface="Bahnschrift Light SemiCondensed" panose="020B0502040204020203" pitchFamily="34" charset="0"/>
              </a:rPr>
              <a:t>And the dragon was enraged with the woman, and </a:t>
            </a:r>
            <a:r>
              <a:rPr lang="en-US" sz="4800" u="heavy" dirty="0">
                <a:latin typeface="Bahnschrift Light SemiCondensed" panose="020B0502040204020203" pitchFamily="34" charset="0"/>
              </a:rPr>
              <a:t>he went to make war</a:t>
            </a:r>
            <a:r>
              <a:rPr lang="en-US" sz="4800" dirty="0">
                <a:latin typeface="Bahnschrift Light SemiCondensed" panose="020B0502040204020203" pitchFamily="34" charset="0"/>
              </a:rPr>
              <a:t> with the rest of her offspring, who keep the commandments of God and have the testimony of Jesus Christ</a:t>
            </a:r>
            <a:r>
              <a:rPr lang="en-US" sz="4800" dirty="0"/>
              <a:t>.”   </a:t>
            </a:r>
          </a:p>
        </p:txBody>
      </p:sp>
    </p:spTree>
    <p:extLst>
      <p:ext uri="{BB962C8B-B14F-4D97-AF65-F5344CB8AC3E}">
        <p14:creationId xmlns:p14="http://schemas.microsoft.com/office/powerpoint/2010/main" val="93271166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 y="486727"/>
            <a:ext cx="14142720" cy="5367177"/>
          </a:xfrm>
          <a:prstGeom prst="rect">
            <a:avLst/>
          </a:prstGeom>
          <a:noFill/>
        </p:spPr>
        <p:txBody>
          <a:bodyPr wrap="square" lIns="130622" tIns="65311" rIns="130622" bIns="65311" rtlCol="0">
            <a:spAutoFit/>
          </a:bodyPr>
          <a:lstStyle/>
          <a:p>
            <a:pPr>
              <a:lnSpc>
                <a:spcPct val="90000"/>
              </a:lnSpc>
            </a:pPr>
            <a:r>
              <a:rPr lang="en-US" sz="5400" baseline="30000" dirty="0">
                <a:solidFill>
                  <a:srgbClr val="FFFF00"/>
                </a:solidFill>
              </a:rPr>
              <a:t>Revelation 17:16   </a:t>
            </a:r>
            <a:r>
              <a:rPr lang="en-US" sz="5400" dirty="0"/>
              <a:t>“And the </a:t>
            </a:r>
            <a:r>
              <a:rPr lang="en-US" sz="5400" b="1" dirty="0"/>
              <a:t>ten horns</a:t>
            </a:r>
            <a:r>
              <a:rPr lang="en-US" sz="5400" dirty="0"/>
              <a:t> which you saw on the beast, these </a:t>
            </a:r>
            <a:r>
              <a:rPr lang="en-US" sz="5400" u="sng" dirty="0"/>
              <a:t>will hate the harlot</a:t>
            </a:r>
            <a:r>
              <a:rPr lang="en-US" sz="5400" dirty="0"/>
              <a:t>, make her desolate and naked, eat her flesh and burn her with fire. </a:t>
            </a:r>
            <a:r>
              <a:rPr lang="en-US" sz="5400" baseline="30000" dirty="0"/>
              <a:t>17</a:t>
            </a:r>
            <a:r>
              <a:rPr lang="en-US" sz="5400" dirty="0"/>
              <a:t>“For God has put it into their hearts to fulfill His purpose, to be of one mind, and to </a:t>
            </a:r>
            <a:r>
              <a:rPr lang="en-US" sz="5400" u="sng" dirty="0"/>
              <a:t>give their kingdom to the beast, until the words of God are fulfilled</a:t>
            </a:r>
            <a:r>
              <a:rPr lang="en-US" sz="5400" dirty="0"/>
              <a:t>.</a:t>
            </a:r>
          </a:p>
        </p:txBody>
      </p:sp>
    </p:spTree>
    <p:extLst>
      <p:ext uri="{BB962C8B-B14F-4D97-AF65-F5344CB8AC3E}">
        <p14:creationId xmlns:p14="http://schemas.microsoft.com/office/powerpoint/2010/main" val="72406886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555724"/>
            <a:ext cx="14122400" cy="5616476"/>
          </a:xfrm>
          <a:prstGeom prst="rect">
            <a:avLst/>
          </a:prstGeom>
          <a:noFill/>
        </p:spPr>
        <p:txBody>
          <a:bodyPr wrap="square" lIns="130622" tIns="65311" rIns="130622" bIns="65311" rtlCol="0">
            <a:spAutoFit/>
          </a:bodyPr>
          <a:lstStyle/>
          <a:p>
            <a:pPr>
              <a:lnSpc>
                <a:spcPct val="90000"/>
              </a:lnSpc>
            </a:pPr>
            <a:r>
              <a:rPr lang="en-US" sz="4400" dirty="0">
                <a:solidFill>
                  <a:srgbClr val="FFFF00"/>
                </a:solidFill>
              </a:rPr>
              <a:t>Ps 91:2   </a:t>
            </a:r>
            <a:r>
              <a:rPr lang="en-US" sz="4400" dirty="0"/>
              <a:t>“I will say of the </a:t>
            </a:r>
            <a:r>
              <a:rPr lang="en-US" sz="4400" cap="small" dirty="0"/>
              <a:t>Lord,</a:t>
            </a:r>
            <a:r>
              <a:rPr lang="en-US" sz="4400" dirty="0"/>
              <a:t> “</a:t>
            </a:r>
            <a:r>
              <a:rPr lang="en-US" sz="4400" i="1" dirty="0"/>
              <a:t>He</a:t>
            </a:r>
            <a:r>
              <a:rPr lang="en-US" sz="4400" dirty="0"/>
              <a:t> </a:t>
            </a:r>
            <a:r>
              <a:rPr lang="en-US" sz="4400" i="1" dirty="0"/>
              <a:t>is</a:t>
            </a:r>
            <a:r>
              <a:rPr lang="en-US" sz="4400" dirty="0"/>
              <a:t> my refuge and my fortress; My God, in Him I will trust…” </a:t>
            </a:r>
          </a:p>
          <a:p>
            <a:pPr marL="417265" indent="-417265">
              <a:lnSpc>
                <a:spcPct val="90000"/>
              </a:lnSpc>
            </a:pPr>
            <a:r>
              <a:rPr lang="en-US" sz="4400" baseline="30000" dirty="0"/>
              <a:t>4</a:t>
            </a:r>
            <a:r>
              <a:rPr lang="en-US" sz="4400" dirty="0"/>
              <a:t>  	He shall cover you with His feathers, </a:t>
            </a:r>
          </a:p>
          <a:p>
            <a:pPr marL="417265" indent="-417265">
              <a:lnSpc>
                <a:spcPct val="90000"/>
              </a:lnSpc>
            </a:pPr>
            <a:r>
              <a:rPr lang="en-US" sz="4400" dirty="0"/>
              <a:t>And under His wings you shall take refuge; His truth </a:t>
            </a:r>
            <a:r>
              <a:rPr lang="en-US" sz="4400" i="1" dirty="0"/>
              <a:t>shall</a:t>
            </a:r>
            <a:r>
              <a:rPr lang="en-US" sz="4400" dirty="0"/>
              <a:t> </a:t>
            </a:r>
            <a:r>
              <a:rPr lang="en-US" sz="4400" i="1" dirty="0"/>
              <a:t>be</a:t>
            </a:r>
            <a:r>
              <a:rPr lang="en-US" sz="4400" dirty="0"/>
              <a:t> </a:t>
            </a:r>
            <a:r>
              <a:rPr lang="en-US" sz="4400" i="1" dirty="0"/>
              <a:t>your</a:t>
            </a:r>
            <a:r>
              <a:rPr lang="en-US" sz="4400" dirty="0"/>
              <a:t> shield and buckler.</a:t>
            </a:r>
          </a:p>
          <a:p>
            <a:pPr marL="417265" indent="-417265">
              <a:lnSpc>
                <a:spcPct val="90000"/>
              </a:lnSpc>
            </a:pPr>
            <a:r>
              <a:rPr lang="en-US" sz="4400" baseline="30000" dirty="0"/>
              <a:t>5</a:t>
            </a:r>
            <a:r>
              <a:rPr lang="en-US" sz="4400" dirty="0"/>
              <a:t>  	You shall not be afraid of the terror by night, </a:t>
            </a:r>
            <a:r>
              <a:rPr lang="en-US" sz="4400" i="1" dirty="0"/>
              <a:t>Nor</a:t>
            </a:r>
            <a:r>
              <a:rPr lang="en-US" sz="4400" dirty="0"/>
              <a:t> of the arrow </a:t>
            </a:r>
            <a:r>
              <a:rPr lang="en-US" sz="4400" i="1" dirty="0"/>
              <a:t>that</a:t>
            </a:r>
            <a:r>
              <a:rPr lang="en-US" sz="4400" dirty="0"/>
              <a:t> flies by day,</a:t>
            </a:r>
          </a:p>
          <a:p>
            <a:pPr marL="417265" indent="-417265">
              <a:lnSpc>
                <a:spcPct val="90000"/>
              </a:lnSpc>
            </a:pPr>
            <a:r>
              <a:rPr lang="en-US" sz="4400" i="1" dirty="0"/>
              <a:t>6   	Nor</a:t>
            </a:r>
            <a:r>
              <a:rPr lang="en-US" sz="4400" dirty="0"/>
              <a:t> of the pestilence </a:t>
            </a:r>
            <a:r>
              <a:rPr lang="en-US" sz="4400" i="1" dirty="0"/>
              <a:t>that</a:t>
            </a:r>
            <a:r>
              <a:rPr lang="en-US" sz="4400" dirty="0"/>
              <a:t> walks in darkness, </a:t>
            </a:r>
            <a:r>
              <a:rPr lang="en-US" sz="4400" i="1" dirty="0"/>
              <a:t>Nor</a:t>
            </a:r>
            <a:r>
              <a:rPr lang="en-US" sz="4400" dirty="0"/>
              <a:t> of the destruction </a:t>
            </a:r>
            <a:r>
              <a:rPr lang="en-US" sz="4400" i="1" dirty="0"/>
              <a:t>that</a:t>
            </a:r>
            <a:r>
              <a:rPr lang="en-US" sz="4400" dirty="0"/>
              <a:t> lays waste at noonday….</a:t>
            </a:r>
          </a:p>
        </p:txBody>
      </p:sp>
    </p:spTree>
    <p:extLst>
      <p:ext uri="{BB962C8B-B14F-4D97-AF65-F5344CB8AC3E}">
        <p14:creationId xmlns:p14="http://schemas.microsoft.com/office/powerpoint/2010/main" val="40285220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77642"/>
            <a:ext cx="13411200" cy="7056870"/>
          </a:xfrm>
          <a:prstGeom prst="rect">
            <a:avLst/>
          </a:prstGeom>
          <a:noFill/>
        </p:spPr>
        <p:txBody>
          <a:bodyPr wrap="square" lIns="130622" tIns="65311" rIns="130622" bIns="65311" rtlCol="0">
            <a:spAutoFit/>
          </a:bodyPr>
          <a:lstStyle/>
          <a:p>
            <a:pPr marL="417265" indent="-417265">
              <a:lnSpc>
                <a:spcPct val="90000"/>
              </a:lnSpc>
            </a:pPr>
            <a:r>
              <a:rPr lang="en-US" sz="5000" baseline="30000" dirty="0"/>
              <a:t>7</a:t>
            </a:r>
            <a:r>
              <a:rPr lang="en-US" sz="5000" dirty="0"/>
              <a:t>	A thousand may fall at your side, </a:t>
            </a:r>
          </a:p>
          <a:p>
            <a:pPr marL="417265" indent="-417265">
              <a:lnSpc>
                <a:spcPct val="90000"/>
              </a:lnSpc>
            </a:pPr>
            <a:r>
              <a:rPr lang="en-US" sz="5000" dirty="0"/>
              <a:t>And ten thousand at your right hand; </a:t>
            </a:r>
          </a:p>
          <a:p>
            <a:pPr marL="417265" indent="-417265">
              <a:lnSpc>
                <a:spcPct val="90000"/>
              </a:lnSpc>
            </a:pPr>
            <a:r>
              <a:rPr lang="en-US" sz="5000" i="1" dirty="0"/>
              <a:t>But</a:t>
            </a:r>
            <a:r>
              <a:rPr lang="en-US" sz="5000" dirty="0"/>
              <a:t> it shall not come near you.</a:t>
            </a:r>
          </a:p>
          <a:p>
            <a:pPr marL="417265" indent="-417265">
              <a:lnSpc>
                <a:spcPct val="90000"/>
              </a:lnSpc>
            </a:pPr>
            <a:r>
              <a:rPr lang="en-US" sz="5000" baseline="30000" dirty="0"/>
              <a:t>8</a:t>
            </a:r>
            <a:r>
              <a:rPr lang="en-US" sz="5000" dirty="0"/>
              <a:t>	Only with your eyes shall you look, </a:t>
            </a:r>
          </a:p>
          <a:p>
            <a:pPr marL="417265" indent="-417265">
              <a:lnSpc>
                <a:spcPct val="90000"/>
              </a:lnSpc>
            </a:pPr>
            <a:r>
              <a:rPr lang="en-US" sz="5000" dirty="0"/>
              <a:t>And see the reward of the wicked.</a:t>
            </a:r>
          </a:p>
          <a:p>
            <a:pPr marL="417265" indent="-417265">
              <a:lnSpc>
                <a:spcPct val="90000"/>
              </a:lnSpc>
            </a:pPr>
            <a:r>
              <a:rPr lang="en-US" sz="5000" baseline="30000" dirty="0"/>
              <a:t>9</a:t>
            </a:r>
            <a:r>
              <a:rPr lang="en-US" sz="5000" dirty="0"/>
              <a:t>	Because you have made the </a:t>
            </a:r>
            <a:r>
              <a:rPr lang="en-US" sz="5000" cap="small" dirty="0"/>
              <a:t>Lord,</a:t>
            </a:r>
            <a:r>
              <a:rPr lang="en-US" sz="5000" dirty="0"/>
              <a:t> </a:t>
            </a:r>
            <a:r>
              <a:rPr lang="en-US" sz="5000" i="1" dirty="0"/>
              <a:t>who</a:t>
            </a:r>
            <a:r>
              <a:rPr lang="en-US" sz="5000" dirty="0"/>
              <a:t> </a:t>
            </a:r>
            <a:r>
              <a:rPr lang="en-US" sz="5000" i="1" dirty="0"/>
              <a:t>is</a:t>
            </a:r>
            <a:r>
              <a:rPr lang="en-US" sz="5000" dirty="0"/>
              <a:t> my refuge, </a:t>
            </a:r>
          </a:p>
          <a:p>
            <a:pPr marL="417265" indent="-417265">
              <a:lnSpc>
                <a:spcPct val="90000"/>
              </a:lnSpc>
            </a:pPr>
            <a:r>
              <a:rPr lang="en-US" sz="5000" i="1" dirty="0"/>
              <a:t>Even</a:t>
            </a:r>
            <a:r>
              <a:rPr lang="en-US" sz="5000" dirty="0"/>
              <a:t> the Most High, your dwelling place,</a:t>
            </a:r>
          </a:p>
          <a:p>
            <a:pPr marL="417265" indent="-417265">
              <a:lnSpc>
                <a:spcPct val="90000"/>
              </a:lnSpc>
            </a:pPr>
            <a:r>
              <a:rPr lang="en-US" sz="5000" baseline="30000" dirty="0"/>
              <a:t>10</a:t>
            </a:r>
            <a:r>
              <a:rPr lang="en-US" sz="5000" dirty="0"/>
              <a:t>	No evil shall befall you, </a:t>
            </a:r>
          </a:p>
          <a:p>
            <a:pPr marL="417265" indent="-417265">
              <a:lnSpc>
                <a:spcPct val="90000"/>
              </a:lnSpc>
            </a:pPr>
            <a:r>
              <a:rPr lang="en-US" sz="5000" dirty="0"/>
              <a:t>Nor shall any plague come near your dwelling;</a:t>
            </a:r>
          </a:p>
        </p:txBody>
      </p:sp>
    </p:spTree>
    <p:extLst>
      <p:ext uri="{BB962C8B-B14F-4D97-AF65-F5344CB8AC3E}">
        <p14:creationId xmlns:p14="http://schemas.microsoft.com/office/powerpoint/2010/main" val="39111058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828800"/>
            <a:ext cx="12801600" cy="2308324"/>
          </a:xfrm>
          <a:prstGeom prst="rect">
            <a:avLst/>
          </a:prstGeom>
          <a:noFill/>
        </p:spPr>
        <p:txBody>
          <a:bodyPr wrap="square" rtlCol="0">
            <a:spAutoFit/>
          </a:bodyPr>
          <a:lstStyle/>
          <a:p>
            <a:pPr algn="ctr"/>
            <a:r>
              <a:rPr lang="en-US" sz="7200" dirty="0"/>
              <a:t>One World Government</a:t>
            </a:r>
          </a:p>
          <a:p>
            <a:pPr algn="ctr"/>
            <a:r>
              <a:rPr lang="en-US" sz="7200" dirty="0"/>
              <a:t>Prophesied </a:t>
            </a:r>
          </a:p>
        </p:txBody>
      </p:sp>
    </p:spTree>
    <p:extLst>
      <p:ext uri="{BB962C8B-B14F-4D97-AF65-F5344CB8AC3E}">
        <p14:creationId xmlns:p14="http://schemas.microsoft.com/office/powerpoint/2010/main" val="97255188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13563600" cy="6740307"/>
          </a:xfrm>
          <a:prstGeom prst="rect">
            <a:avLst/>
          </a:prstGeom>
          <a:noFill/>
        </p:spPr>
        <p:txBody>
          <a:bodyPr wrap="square" rtlCol="0">
            <a:spAutoFit/>
          </a:bodyPr>
          <a:lstStyle/>
          <a:p>
            <a:r>
              <a:rPr lang="en-US" sz="4800" baseline="30000" dirty="0"/>
              <a:t>1</a:t>
            </a:r>
            <a:r>
              <a:rPr lang="en-US" sz="4800" dirty="0"/>
              <a:t>Now I saw a new heaven and a new earth, for the first heaven and the first earth had passed away. Also there was no more sea. </a:t>
            </a:r>
            <a:r>
              <a:rPr lang="en-US" sz="4800" baseline="30000" dirty="0"/>
              <a:t>2</a:t>
            </a:r>
            <a:r>
              <a:rPr lang="en-US" sz="4800" dirty="0"/>
              <a:t>Then I, John, saw the holy city, New Jerusalem, coming down out of heaven from God, prepared as a bride adorned for her husband.</a:t>
            </a:r>
          </a:p>
          <a:p>
            <a:endParaRPr lang="en-US" sz="4800" dirty="0"/>
          </a:p>
          <a:p>
            <a:r>
              <a:rPr lang="en-US" sz="4800" b="1" dirty="0"/>
              <a:t>Revelation 21</a:t>
            </a:r>
            <a:r>
              <a:rPr lang="en-US" sz="4800" dirty="0"/>
              <a:t> </a:t>
            </a:r>
          </a:p>
          <a:p>
            <a:r>
              <a:rPr lang="en-US" sz="4800"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5181600"/>
            <a:ext cx="3352800" cy="2514600"/>
          </a:xfrm>
          <a:prstGeom prst="rect">
            <a:avLst/>
          </a:prstGeom>
        </p:spPr>
      </p:pic>
    </p:spTree>
    <p:extLst>
      <p:ext uri="{BB962C8B-B14F-4D97-AF65-F5344CB8AC3E}">
        <p14:creationId xmlns:p14="http://schemas.microsoft.com/office/powerpoint/2010/main" val="256172244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13563600" cy="6001643"/>
          </a:xfrm>
          <a:prstGeom prst="rect">
            <a:avLst/>
          </a:prstGeom>
          <a:noFill/>
        </p:spPr>
        <p:txBody>
          <a:bodyPr wrap="square" rtlCol="0">
            <a:spAutoFit/>
          </a:bodyPr>
          <a:lstStyle/>
          <a:p>
            <a:r>
              <a:rPr lang="en-US" sz="4800" baseline="30000" dirty="0"/>
              <a:t>3</a:t>
            </a:r>
            <a:r>
              <a:rPr lang="en-US" sz="4800" dirty="0"/>
              <a:t>And I heard a loud voice from heaven saying, “Behold, the tabernacle of God </a:t>
            </a:r>
            <a:r>
              <a:rPr lang="en-US" sz="4800" i="1" dirty="0"/>
              <a:t>is</a:t>
            </a:r>
            <a:r>
              <a:rPr lang="en-US" sz="4800" dirty="0"/>
              <a:t> with men, and He will dwell with them, and they shall be His people. God Himself will be with them </a:t>
            </a:r>
            <a:r>
              <a:rPr lang="en-US" sz="4800" i="1" dirty="0"/>
              <a:t>and</a:t>
            </a:r>
            <a:r>
              <a:rPr lang="en-US" sz="4800" dirty="0"/>
              <a:t> </a:t>
            </a:r>
            <a:r>
              <a:rPr lang="en-US" sz="4800" i="1" dirty="0"/>
              <a:t>be</a:t>
            </a:r>
            <a:r>
              <a:rPr lang="en-US" sz="4800" dirty="0"/>
              <a:t> their God.</a:t>
            </a:r>
          </a:p>
          <a:p>
            <a:endParaRPr lang="en-US" sz="4800" dirty="0"/>
          </a:p>
          <a:p>
            <a:r>
              <a:rPr lang="en-US" sz="4800" b="1" dirty="0"/>
              <a:t>Revelation 21</a:t>
            </a:r>
            <a:r>
              <a:rPr lang="en-US" sz="4800" dirty="0"/>
              <a:t> </a:t>
            </a:r>
          </a:p>
          <a:p>
            <a:endParaRPr lang="en-US" sz="4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7800" y="4572000"/>
            <a:ext cx="3352800" cy="2514600"/>
          </a:xfrm>
          <a:prstGeom prst="rect">
            <a:avLst/>
          </a:prstGeom>
        </p:spPr>
      </p:pic>
    </p:spTree>
    <p:extLst>
      <p:ext uri="{BB962C8B-B14F-4D97-AF65-F5344CB8AC3E}">
        <p14:creationId xmlns:p14="http://schemas.microsoft.com/office/powerpoint/2010/main" val="18129668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13411200" cy="6740307"/>
          </a:xfrm>
          <a:prstGeom prst="rect">
            <a:avLst/>
          </a:prstGeom>
          <a:noFill/>
        </p:spPr>
        <p:txBody>
          <a:bodyPr wrap="square" rtlCol="0">
            <a:spAutoFit/>
          </a:bodyPr>
          <a:lstStyle/>
          <a:p>
            <a:r>
              <a:rPr lang="en-US" sz="4800" baseline="30000" dirty="0"/>
              <a:t>24</a:t>
            </a:r>
            <a:r>
              <a:rPr lang="en-US" sz="4800" dirty="0"/>
              <a:t>And the nations of those who are saved shall walk in its light, and the kings of the earth bring their glory and honor into it. </a:t>
            </a:r>
            <a:r>
              <a:rPr lang="en-US" sz="4800" baseline="30000" dirty="0"/>
              <a:t>25</a:t>
            </a:r>
            <a:r>
              <a:rPr lang="en-US" sz="4800" dirty="0"/>
              <a:t>Its gates shall not be shut at all by day (there shall be no night there). </a:t>
            </a:r>
            <a:r>
              <a:rPr lang="en-US" sz="4800" baseline="30000" dirty="0"/>
              <a:t>26</a:t>
            </a:r>
            <a:r>
              <a:rPr lang="en-US" sz="4800" dirty="0"/>
              <a:t>And they shall bring the glory and the honor of the nations into it. </a:t>
            </a:r>
          </a:p>
          <a:p>
            <a:endParaRPr lang="en-US" sz="4800" dirty="0"/>
          </a:p>
          <a:p>
            <a:r>
              <a:rPr lang="en-US" sz="4800" b="1" dirty="0"/>
              <a:t>		Revelation 21</a:t>
            </a:r>
            <a:r>
              <a:rPr lang="en-US" sz="4800" dirty="0"/>
              <a:t> </a:t>
            </a:r>
          </a:p>
          <a:p>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751" y="4724400"/>
            <a:ext cx="4222749" cy="3167062"/>
          </a:xfrm>
          <a:prstGeom prst="rect">
            <a:avLst/>
          </a:prstGeom>
        </p:spPr>
      </p:pic>
    </p:spTree>
    <p:extLst>
      <p:ext uri="{BB962C8B-B14F-4D97-AF65-F5344CB8AC3E}">
        <p14:creationId xmlns:p14="http://schemas.microsoft.com/office/powerpoint/2010/main" val="397272881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999" y="3110328"/>
            <a:ext cx="4387295" cy="4052472"/>
          </a:xfrm>
          <a:prstGeom prst="rect">
            <a:avLst/>
          </a:prstGeom>
        </p:spPr>
      </p:pic>
      <p:sp>
        <p:nvSpPr>
          <p:cNvPr id="2" name="TextBox 1"/>
          <p:cNvSpPr txBox="1"/>
          <p:nvPr/>
        </p:nvSpPr>
        <p:spPr>
          <a:xfrm>
            <a:off x="457200" y="762000"/>
            <a:ext cx="10439400" cy="6001643"/>
          </a:xfrm>
          <a:prstGeom prst="rect">
            <a:avLst/>
          </a:prstGeom>
          <a:noFill/>
        </p:spPr>
        <p:txBody>
          <a:bodyPr wrap="square" rtlCol="0">
            <a:spAutoFit/>
          </a:bodyPr>
          <a:lstStyle/>
          <a:p>
            <a:r>
              <a:rPr lang="en-US" sz="4800" dirty="0"/>
              <a:t>Moreover the light of the moon will be as the light of the sun, And the light of the sun will be sevenfold, </a:t>
            </a:r>
          </a:p>
          <a:p>
            <a:r>
              <a:rPr lang="en-US" sz="4800" dirty="0"/>
              <a:t>As the light of seven days, In the day that the </a:t>
            </a:r>
            <a:r>
              <a:rPr lang="en-US" sz="4800" cap="small" dirty="0"/>
              <a:t>Lord</a:t>
            </a:r>
            <a:r>
              <a:rPr lang="en-US" sz="4800" dirty="0"/>
              <a:t> binds up the bruise of His people And heals the stroke of their wound.   </a:t>
            </a:r>
          </a:p>
          <a:p>
            <a:r>
              <a:rPr lang="en-US" sz="4800" i="1" dirty="0">
                <a:solidFill>
                  <a:srgbClr val="FFFF99"/>
                </a:solidFill>
              </a:rPr>
              <a:t>				Is 30:26</a:t>
            </a:r>
          </a:p>
        </p:txBody>
      </p:sp>
    </p:spTree>
    <p:extLst>
      <p:ext uri="{BB962C8B-B14F-4D97-AF65-F5344CB8AC3E}">
        <p14:creationId xmlns:p14="http://schemas.microsoft.com/office/powerpoint/2010/main" val="20682542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514600"/>
            <a:ext cx="60483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04874"/>
            <a:ext cx="4800600" cy="605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26461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13716000" cy="6555641"/>
          </a:xfrm>
          <a:prstGeom prst="rect">
            <a:avLst/>
          </a:prstGeom>
          <a:noFill/>
        </p:spPr>
        <p:txBody>
          <a:bodyPr wrap="square" rtlCol="0">
            <a:spAutoFit/>
          </a:bodyPr>
          <a:lstStyle/>
          <a:p>
            <a:r>
              <a:rPr lang="en-US" sz="7200" baseline="30000" dirty="0">
                <a:solidFill>
                  <a:srgbClr val="FFFF99"/>
                </a:solidFill>
              </a:rPr>
              <a:t>Ps 22:27:28</a:t>
            </a:r>
            <a:r>
              <a:rPr lang="en-US" sz="6000" dirty="0"/>
              <a:t>	All the ends of the world </a:t>
            </a:r>
          </a:p>
          <a:p>
            <a:r>
              <a:rPr lang="en-US" sz="6000" dirty="0"/>
              <a:t>Shall remember and turn to the </a:t>
            </a:r>
            <a:r>
              <a:rPr lang="en-US" sz="6000" cap="small" dirty="0"/>
              <a:t>Lord,</a:t>
            </a:r>
            <a:r>
              <a:rPr lang="en-US" sz="6000" dirty="0"/>
              <a:t> </a:t>
            </a:r>
          </a:p>
          <a:p>
            <a:r>
              <a:rPr lang="en-US" sz="6000" dirty="0"/>
              <a:t>And all the families of the nations </a:t>
            </a:r>
          </a:p>
          <a:p>
            <a:r>
              <a:rPr lang="en-US" sz="6000" dirty="0"/>
              <a:t>Shall worship before You.</a:t>
            </a:r>
          </a:p>
          <a:p>
            <a:r>
              <a:rPr lang="en-US" sz="6000" baseline="30000" dirty="0"/>
              <a:t>28</a:t>
            </a:r>
            <a:r>
              <a:rPr lang="en-US" sz="6000" dirty="0"/>
              <a:t>	For the kingdom </a:t>
            </a:r>
            <a:r>
              <a:rPr lang="en-US" sz="6000" i="1" dirty="0"/>
              <a:t>is</a:t>
            </a:r>
            <a:r>
              <a:rPr lang="en-US" sz="6000" dirty="0"/>
              <a:t> the </a:t>
            </a:r>
            <a:r>
              <a:rPr lang="en-US" sz="6000" cap="small" dirty="0"/>
              <a:t>Lord</a:t>
            </a:r>
            <a:r>
              <a:rPr lang="en-US" sz="6000" dirty="0"/>
              <a:t>’s, </a:t>
            </a:r>
          </a:p>
          <a:p>
            <a:r>
              <a:rPr lang="en-US" sz="6000" dirty="0"/>
              <a:t>And </a:t>
            </a:r>
            <a:r>
              <a:rPr lang="en-US" sz="6000" u="sng" dirty="0"/>
              <a:t>He rules over the nations</a:t>
            </a:r>
            <a:r>
              <a:rPr lang="en-US" sz="6000" dirty="0"/>
              <a:t>.</a:t>
            </a:r>
          </a:p>
          <a:p>
            <a:endParaRPr lang="en-US" sz="6000" dirty="0"/>
          </a:p>
        </p:txBody>
      </p:sp>
    </p:spTree>
    <p:extLst>
      <p:ext uri="{BB962C8B-B14F-4D97-AF65-F5344CB8AC3E}">
        <p14:creationId xmlns:p14="http://schemas.microsoft.com/office/powerpoint/2010/main" val="346322152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381000"/>
            <a:ext cx="12801600" cy="7478970"/>
          </a:xfrm>
          <a:prstGeom prst="rect">
            <a:avLst/>
          </a:prstGeom>
          <a:noFill/>
        </p:spPr>
        <p:txBody>
          <a:bodyPr wrap="square" rtlCol="0">
            <a:spAutoFit/>
          </a:bodyPr>
          <a:lstStyle/>
          <a:p>
            <a:r>
              <a:rPr lang="en-US" sz="4800" dirty="0">
                <a:solidFill>
                  <a:srgbClr val="FFFF99"/>
                </a:solidFill>
              </a:rPr>
              <a:t>Is 45:23      </a:t>
            </a:r>
            <a:r>
              <a:rPr lang="en-US" sz="4800" dirty="0"/>
              <a:t>“Look to Me, and be saved, </a:t>
            </a:r>
          </a:p>
          <a:p>
            <a:r>
              <a:rPr lang="en-US" sz="4800" dirty="0"/>
              <a:t>All you ends of the earth! </a:t>
            </a:r>
          </a:p>
          <a:p>
            <a:r>
              <a:rPr lang="en-US" sz="4800" dirty="0"/>
              <a:t>For I </a:t>
            </a:r>
            <a:r>
              <a:rPr lang="en-US" sz="4800" i="1" dirty="0"/>
              <a:t>am</a:t>
            </a:r>
            <a:r>
              <a:rPr lang="en-US" sz="4800" dirty="0"/>
              <a:t> God, and </a:t>
            </a:r>
            <a:r>
              <a:rPr lang="en-US" sz="4800" i="1" dirty="0"/>
              <a:t>there</a:t>
            </a:r>
            <a:r>
              <a:rPr lang="en-US" sz="4800" dirty="0"/>
              <a:t> </a:t>
            </a:r>
            <a:r>
              <a:rPr lang="en-US" sz="4800" i="1" dirty="0"/>
              <a:t>is</a:t>
            </a:r>
            <a:r>
              <a:rPr lang="en-US" sz="4800" dirty="0"/>
              <a:t> no other.</a:t>
            </a:r>
          </a:p>
          <a:p>
            <a:r>
              <a:rPr lang="en-US" sz="4800" baseline="30000" dirty="0"/>
              <a:t>23</a:t>
            </a:r>
            <a:r>
              <a:rPr lang="en-US" sz="4800" dirty="0"/>
              <a:t>	I have sworn by Myself; </a:t>
            </a:r>
          </a:p>
          <a:p>
            <a:r>
              <a:rPr lang="en-US" sz="4800" dirty="0"/>
              <a:t>The word has gone out of My mouth </a:t>
            </a:r>
            <a:r>
              <a:rPr lang="en-US" sz="4800" i="1" dirty="0"/>
              <a:t>in</a:t>
            </a:r>
            <a:r>
              <a:rPr lang="en-US" sz="4800" dirty="0"/>
              <a:t> righteousness, </a:t>
            </a:r>
          </a:p>
          <a:p>
            <a:r>
              <a:rPr lang="en-US" sz="4800" dirty="0"/>
              <a:t>And shall not return, </a:t>
            </a:r>
          </a:p>
          <a:p>
            <a:r>
              <a:rPr lang="en-US" sz="4800" dirty="0"/>
              <a:t>That </a:t>
            </a:r>
            <a:r>
              <a:rPr lang="en-US" sz="4800" dirty="0">
                <a:solidFill>
                  <a:srgbClr val="FFFF99"/>
                </a:solidFill>
              </a:rPr>
              <a:t>to Me every knee shall bow, </a:t>
            </a:r>
          </a:p>
          <a:p>
            <a:r>
              <a:rPr lang="en-US" sz="4800" dirty="0">
                <a:solidFill>
                  <a:srgbClr val="FFFF99"/>
                </a:solidFill>
              </a:rPr>
              <a:t>Every tongue shall take an oath</a:t>
            </a:r>
            <a:r>
              <a:rPr lang="en-US" sz="4800" dirty="0"/>
              <a:t>.</a:t>
            </a:r>
          </a:p>
          <a:p>
            <a:endParaRPr lang="en-US" sz="4800" dirty="0"/>
          </a:p>
        </p:txBody>
      </p:sp>
    </p:spTree>
    <p:extLst>
      <p:ext uri="{BB962C8B-B14F-4D97-AF65-F5344CB8AC3E}">
        <p14:creationId xmlns:p14="http://schemas.microsoft.com/office/powerpoint/2010/main" val="182752515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13335000" cy="5232202"/>
          </a:xfrm>
          <a:prstGeom prst="rect">
            <a:avLst/>
          </a:prstGeom>
          <a:noFill/>
        </p:spPr>
        <p:txBody>
          <a:bodyPr wrap="square" rtlCol="0">
            <a:spAutoFit/>
          </a:bodyPr>
          <a:lstStyle/>
          <a:p>
            <a:r>
              <a:rPr lang="en-US" sz="4000" dirty="0"/>
              <a:t>Rom 14:11</a:t>
            </a:r>
          </a:p>
          <a:p>
            <a:endParaRPr lang="en-US" sz="4000" dirty="0"/>
          </a:p>
          <a:p>
            <a:r>
              <a:rPr lang="en-US" sz="4000" dirty="0"/>
              <a:t>For it is written </a:t>
            </a:r>
          </a:p>
          <a:p>
            <a:r>
              <a:rPr lang="en-US" sz="4000" dirty="0"/>
              <a:t>“As I live, says the </a:t>
            </a:r>
            <a:r>
              <a:rPr lang="en-US" sz="4000" cap="small" dirty="0"/>
              <a:t>Lord,</a:t>
            </a:r>
            <a:r>
              <a:rPr lang="en-US" sz="4000" dirty="0"/>
              <a:t> </a:t>
            </a:r>
          </a:p>
          <a:p>
            <a:r>
              <a:rPr lang="en-US" sz="4000" dirty="0"/>
              <a:t>Every knee shall bow to Me, </a:t>
            </a:r>
          </a:p>
          <a:p>
            <a:r>
              <a:rPr lang="en-US" sz="4000" dirty="0"/>
              <a:t>And every tongue shall confess to God.”</a:t>
            </a:r>
          </a:p>
          <a:p>
            <a:r>
              <a:rPr lang="en-US" sz="5400" dirty="0"/>
              <a:t>				</a:t>
            </a:r>
            <a:r>
              <a:rPr lang="en-US" sz="3200" dirty="0">
                <a:solidFill>
                  <a:srgbClr val="FFFF99"/>
                </a:solidFill>
              </a:rPr>
              <a:t>(Is 45:23) (Phil 2:11)</a:t>
            </a:r>
          </a:p>
          <a:p>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4648200"/>
            <a:ext cx="4572000" cy="3429000"/>
          </a:xfrm>
          <a:prstGeom prst="rect">
            <a:avLst/>
          </a:prstGeom>
        </p:spPr>
      </p:pic>
    </p:spTree>
    <p:extLst>
      <p:ext uri="{BB962C8B-B14F-4D97-AF65-F5344CB8AC3E}">
        <p14:creationId xmlns:p14="http://schemas.microsoft.com/office/powerpoint/2010/main" val="289924366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38150"/>
            <a:ext cx="13639800" cy="6463308"/>
          </a:xfrm>
          <a:prstGeom prst="rect">
            <a:avLst/>
          </a:prstGeom>
          <a:noFill/>
        </p:spPr>
        <p:txBody>
          <a:bodyPr wrap="square" rtlCol="0">
            <a:spAutoFit/>
          </a:bodyPr>
          <a:lstStyle/>
          <a:p>
            <a:r>
              <a:rPr lang="en-US" sz="4600" dirty="0"/>
              <a:t>Dan 7:14,18	Then to Him was given dominion and glory and a kingdom, </a:t>
            </a:r>
          </a:p>
          <a:p>
            <a:r>
              <a:rPr lang="en-US" sz="4600" dirty="0"/>
              <a:t>That all peoples, nations, and languages should serve Him. His dominion </a:t>
            </a:r>
            <a:r>
              <a:rPr lang="en-US" sz="4600" i="1" dirty="0"/>
              <a:t>is</a:t>
            </a:r>
            <a:r>
              <a:rPr lang="en-US" sz="4600" dirty="0"/>
              <a:t> an everlasting dominion, Which shall not pass away, And His kingdom </a:t>
            </a:r>
            <a:r>
              <a:rPr lang="en-US" sz="4600" i="1" dirty="0"/>
              <a:t>the</a:t>
            </a:r>
            <a:r>
              <a:rPr lang="en-US" sz="4600" dirty="0"/>
              <a:t> </a:t>
            </a:r>
            <a:r>
              <a:rPr lang="en-US" sz="4600" i="1" dirty="0"/>
              <a:t>one</a:t>
            </a:r>
            <a:r>
              <a:rPr lang="en-US" sz="4600" dirty="0"/>
              <a:t> Which shall not be destroyed.</a:t>
            </a:r>
          </a:p>
          <a:p>
            <a:r>
              <a:rPr lang="en-US" sz="4600" baseline="30000" dirty="0"/>
              <a:t>18</a:t>
            </a:r>
            <a:r>
              <a:rPr lang="en-US" sz="4600" dirty="0"/>
              <a:t>‘But the saints of the Most High shall receive the kingdom, and possess the kingdom forever, even forever and ever.’</a:t>
            </a:r>
          </a:p>
        </p:txBody>
      </p:sp>
    </p:spTree>
    <p:extLst>
      <p:ext uri="{BB962C8B-B14F-4D97-AF65-F5344CB8AC3E}">
        <p14:creationId xmlns:p14="http://schemas.microsoft.com/office/powerpoint/2010/main" val="165241687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13258800" cy="4154984"/>
          </a:xfrm>
          <a:prstGeom prst="rect">
            <a:avLst/>
          </a:prstGeom>
          <a:noFill/>
        </p:spPr>
        <p:txBody>
          <a:bodyPr wrap="square" rtlCol="0">
            <a:spAutoFit/>
          </a:bodyPr>
          <a:lstStyle/>
          <a:p>
            <a:r>
              <a:rPr lang="en-US" sz="4400" dirty="0">
                <a:solidFill>
                  <a:srgbClr val="FFFF99"/>
                </a:solidFill>
              </a:rPr>
              <a:t>Zach 14:9</a:t>
            </a:r>
            <a:r>
              <a:rPr lang="en-US" sz="4400" dirty="0"/>
              <a:t>	  </a:t>
            </a:r>
          </a:p>
          <a:p>
            <a:r>
              <a:rPr lang="en-US" sz="4400" dirty="0"/>
              <a:t>And the </a:t>
            </a:r>
            <a:r>
              <a:rPr lang="en-US" sz="4400" cap="small" dirty="0"/>
              <a:t>Lord</a:t>
            </a:r>
            <a:r>
              <a:rPr lang="en-US" sz="4400" dirty="0"/>
              <a:t> shall be King over all the earth. </a:t>
            </a:r>
          </a:p>
          <a:p>
            <a:r>
              <a:rPr lang="en-US" sz="4400" dirty="0"/>
              <a:t>In that day it shall be—</a:t>
            </a:r>
          </a:p>
          <a:p>
            <a:r>
              <a:rPr lang="en-US" sz="4400" dirty="0"/>
              <a:t>“The </a:t>
            </a:r>
            <a:r>
              <a:rPr lang="en-US" sz="4400" cap="small" dirty="0"/>
              <a:t>Lord</a:t>
            </a:r>
            <a:r>
              <a:rPr lang="en-US" sz="4400" dirty="0"/>
              <a:t> </a:t>
            </a:r>
            <a:r>
              <a:rPr lang="en-US" sz="4400" i="1" dirty="0"/>
              <a:t>is</a:t>
            </a:r>
            <a:r>
              <a:rPr lang="en-US" sz="4400" dirty="0"/>
              <a:t> one,” </a:t>
            </a:r>
          </a:p>
          <a:p>
            <a:r>
              <a:rPr lang="en-US" sz="4400" dirty="0"/>
              <a:t>And His name one.</a:t>
            </a:r>
          </a:p>
          <a:p>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421927"/>
            <a:ext cx="7391399" cy="5336136"/>
          </a:xfrm>
          <a:prstGeom prst="rect">
            <a:avLst/>
          </a:prstGeom>
        </p:spPr>
      </p:pic>
    </p:spTree>
    <p:extLst>
      <p:ext uri="{BB962C8B-B14F-4D97-AF65-F5344CB8AC3E}">
        <p14:creationId xmlns:p14="http://schemas.microsoft.com/office/powerpoint/2010/main" val="29808315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2651760"/>
            <a:ext cx="13533120" cy="1455337"/>
          </a:xfrm>
          <a:prstGeom prst="rect">
            <a:avLst/>
          </a:prstGeom>
          <a:noFill/>
        </p:spPr>
        <p:txBody>
          <a:bodyPr wrap="square" lIns="130622" tIns="65311" rIns="130622" bIns="65311" rtlCol="0">
            <a:spAutoFit/>
          </a:bodyPr>
          <a:lstStyle/>
          <a:p>
            <a:pPr algn="ctr"/>
            <a:r>
              <a:rPr lang="en-US" sz="8600" b="1" dirty="0"/>
              <a:t>One World Government</a:t>
            </a:r>
          </a:p>
        </p:txBody>
      </p:sp>
    </p:spTree>
    <p:extLst>
      <p:ext uri="{BB962C8B-B14F-4D97-AF65-F5344CB8AC3E}">
        <p14:creationId xmlns:p14="http://schemas.microsoft.com/office/powerpoint/2010/main" val="33241422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22960"/>
            <a:ext cx="13655040" cy="2501777"/>
          </a:xfrm>
          <a:prstGeom prst="rect">
            <a:avLst/>
          </a:prstGeom>
          <a:noFill/>
        </p:spPr>
        <p:txBody>
          <a:bodyPr wrap="square" lIns="130622" tIns="65311" rIns="130622" bIns="65311" rtlCol="0">
            <a:spAutoFit/>
          </a:bodyPr>
          <a:lstStyle/>
          <a:p>
            <a:pPr algn="ctr"/>
            <a:r>
              <a:rPr lang="en-US" sz="7700" dirty="0"/>
              <a:t>Leaders of the World Coming  Together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444358"/>
            <a:ext cx="9742306" cy="448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2533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94042"/>
            <a:ext cx="13533120" cy="1701558"/>
          </a:xfrm>
          <a:prstGeom prst="rect">
            <a:avLst/>
          </a:prstGeom>
          <a:noFill/>
        </p:spPr>
        <p:txBody>
          <a:bodyPr wrap="square" lIns="130622" tIns="65311" rIns="130622" bIns="65311" rtlCol="0">
            <a:spAutoFit/>
          </a:bodyPr>
          <a:lstStyle/>
          <a:p>
            <a:pPr algn="ctr"/>
            <a:r>
              <a:rPr lang="en-US" sz="5100" b="1" dirty="0"/>
              <a:t>HISTORY OF WORLD GOVERNMENT</a:t>
            </a:r>
            <a:endParaRPr lang="en-US" sz="5100" dirty="0"/>
          </a:p>
          <a:p>
            <a:pPr algn="ctr"/>
            <a:endParaRPr lang="en-US" sz="5100" dirty="0"/>
          </a:p>
        </p:txBody>
      </p:sp>
    </p:spTree>
    <p:extLst>
      <p:ext uri="{BB962C8B-B14F-4D97-AF65-F5344CB8AC3E}">
        <p14:creationId xmlns:p14="http://schemas.microsoft.com/office/powerpoint/2010/main" val="27716925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 y="274320"/>
            <a:ext cx="13898880" cy="2486388"/>
          </a:xfrm>
          <a:prstGeom prst="rect">
            <a:avLst/>
          </a:prstGeom>
          <a:noFill/>
        </p:spPr>
        <p:txBody>
          <a:bodyPr wrap="square" lIns="130622" tIns="65311" rIns="130622" bIns="65311" rtlCol="0">
            <a:spAutoFit/>
          </a:bodyPr>
          <a:lstStyle/>
          <a:p>
            <a:r>
              <a:rPr lang="en-US" sz="5100" b="1" dirty="0"/>
              <a:t>League of Nations</a:t>
            </a:r>
            <a:r>
              <a:rPr lang="en-US" sz="5100" dirty="0"/>
              <a:t> (</a:t>
            </a:r>
            <a:r>
              <a:rPr lang="en-US" sz="5100" dirty="0" err="1"/>
              <a:t>LoN</a:t>
            </a:r>
            <a:r>
              <a:rPr lang="en-US" sz="5100" dirty="0"/>
              <a:t>) -- an intergovernmental organization founded as a result of the Treaty of Versailles in 1919–1920 after WW1.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352799"/>
            <a:ext cx="6912293" cy="464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57809"/>
      </p:ext>
    </p:extLst>
  </p:cSld>
  <p:clrMapOvr>
    <a:masterClrMapping/>
  </p:clrMapOvr>
  <p:transition>
    <p:fade/>
  </p:transition>
</p:sld>
</file>

<file path=ppt/theme/theme1.xml><?xml version="1.0" encoding="utf-8"?>
<a:theme xmlns:a="http://schemas.openxmlformats.org/drawingml/2006/main" name="Theme2">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2407</Words>
  <Application>Microsoft Office PowerPoint</Application>
  <PresentationFormat>Custom</PresentationFormat>
  <Paragraphs>186</Paragraphs>
  <Slides>54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Arial Narrow</vt:lpstr>
      <vt:lpstr>Bahnschrift Light SemiCondensed</vt:lpstr>
      <vt:lpstr>Calibri</vt:lpstr>
      <vt:lpstr>Franklin Gothic Book</vt:lpstr>
      <vt:lpstr>Times New Roman</vt:lpstr>
      <vt:lpstr>Wingdings 2</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dc:creator>
  <cp:lastModifiedBy>Keith Carlin</cp:lastModifiedBy>
  <cp:revision>113</cp:revision>
  <dcterms:created xsi:type="dcterms:W3CDTF">2023-05-26T00:14:39Z</dcterms:created>
  <dcterms:modified xsi:type="dcterms:W3CDTF">2023-11-05T01:22:32Z</dcterms:modified>
</cp:coreProperties>
</file>